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8" r:id="rId2"/>
    <p:sldId id="311" r:id="rId3"/>
    <p:sldId id="261" r:id="rId4"/>
    <p:sldId id="264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31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312" r:id="rId33"/>
    <p:sldId id="297" r:id="rId34"/>
    <p:sldId id="300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</p:sldIdLst>
  <p:sldSz cx="9144000" cy="6858000" type="screen4x3"/>
  <p:notesSz cx="6797675" cy="9926638"/>
  <p:defaultTextStyle>
    <a:defPPr>
      <a:defRPr lang="zh-HK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FF9900"/>
    <a:srgbClr val="FFFFFF"/>
    <a:srgbClr val="000000"/>
    <a:srgbClr val="33CC33"/>
    <a:srgbClr val="FF3300"/>
    <a:srgbClr val="FF00FF"/>
    <a:srgbClr val="669900"/>
    <a:srgbClr val="FFCC00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88869" autoAdjust="0"/>
  </p:normalViewPr>
  <p:slideViewPr>
    <p:cSldViewPr>
      <p:cViewPr varScale="1">
        <p:scale>
          <a:sx n="64" d="100"/>
          <a:sy n="64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B54888A4-6EC6-4C59-8186-07F706512CF8}" type="datetimeFigureOut">
              <a:rPr lang="zh-HK" altLang="en-US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DBD34A3-D48C-40FC-A903-A582E0C21ADA}" type="slidenum">
              <a:rPr lang="zh-HK" altLang="en-US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866052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7597B8AD-EAD8-4F93-97BA-0A642DDF1BAF}" type="datetimeFigureOut">
              <a:rPr lang="zh-HK" altLang="en-US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zh-HK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HK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66AE9C5-1912-4DFB-8FC8-053AEB7D4DA3}" type="slidenum">
              <a:rPr lang="zh-HK" altLang="en-US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580737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264255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688494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4155659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156424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564305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HK" dirty="0" err="1" smtClean="0"/>
              <a:t>動員全民參與</a:t>
            </a:r>
            <a:endParaRPr lang="en-US" altLang="zh-HK" dirty="0" smtClean="0"/>
          </a:p>
          <a:p>
            <a:pPr lvl="1"/>
            <a:r>
              <a:rPr lang="en-US" altLang="zh-HK" dirty="0" err="1" smtClean="0"/>
              <a:t>從源頭</a:t>
            </a:r>
            <a:r>
              <a:rPr lang="en-US" altLang="zh-HK" dirty="0" smtClean="0"/>
              <a:t> (</a:t>
            </a:r>
            <a:r>
              <a:rPr lang="en-US" altLang="zh-HK" dirty="0" err="1" smtClean="0"/>
              <a:t>即在食物成為廚餘前</a:t>
            </a:r>
            <a:r>
              <a:rPr lang="en-US" altLang="zh-HK" dirty="0" smtClean="0"/>
              <a:t>) </a:t>
            </a:r>
            <a:r>
              <a:rPr lang="en-US" altLang="zh-HK" dirty="0" err="1" smtClean="0"/>
              <a:t>避免產生及減少廚餘</a:t>
            </a:r>
            <a:endParaRPr lang="en-US" altLang="zh-HK" dirty="0" smtClean="0"/>
          </a:p>
          <a:p>
            <a:pPr lvl="1"/>
            <a:r>
              <a:rPr lang="en-US" altLang="zh-HK" dirty="0" err="1" smtClean="0"/>
              <a:t>把過剩食物轉贈他人</a:t>
            </a:r>
            <a:endParaRPr lang="en-US" altLang="zh-HK" dirty="0" smtClean="0"/>
          </a:p>
          <a:p>
            <a:pPr lvl="1"/>
            <a:endParaRPr lang="en-US" altLang="zh-HK" dirty="0" smtClean="0"/>
          </a:p>
          <a:p>
            <a:r>
              <a:rPr lang="en-US" altLang="zh-HK" dirty="0" err="1" smtClean="0"/>
              <a:t>推廣廚餘分類</a:t>
            </a:r>
            <a:endParaRPr lang="en-US" altLang="zh-HK" dirty="0" smtClean="0"/>
          </a:p>
          <a:p>
            <a:pPr lvl="1"/>
            <a:r>
              <a:rPr lang="zh-TW" altLang="en-US" dirty="0" smtClean="0"/>
              <a:t>鼓勵分類</a:t>
            </a:r>
            <a:endParaRPr lang="en-US" altLang="zh-TW" dirty="0" smtClean="0"/>
          </a:p>
          <a:p>
            <a:pPr lvl="1"/>
            <a:endParaRPr lang="en-US" altLang="zh-HK" dirty="0" smtClean="0"/>
          </a:p>
          <a:p>
            <a:r>
              <a:rPr lang="en-US" altLang="zh-TW" dirty="0" err="1" smtClean="0"/>
              <a:t>循環再造及處理已分類的廚餘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把廚餘轉化為可再生能源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把廚餘殘餘物轉化為堆肥，用以補充泥土養分</a:t>
            </a:r>
            <a:endParaRPr lang="en-US" altLang="zh-TW" dirty="0" smtClean="0"/>
          </a:p>
          <a:p>
            <a:pPr lvl="1"/>
            <a:endParaRPr lang="en-US" altLang="zh-TW" dirty="0" smtClean="0"/>
          </a:p>
          <a:p>
            <a:r>
              <a:rPr lang="en-US" altLang="zh-TW" dirty="0" err="1" smtClean="0"/>
              <a:t>處理未分類的廚餘及最終棄置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把都市固體廢物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包括未分類廚餘</a:t>
            </a:r>
            <a:r>
              <a:rPr lang="en-US" altLang="zh-TW" dirty="0" smtClean="0"/>
              <a:t>)</a:t>
            </a:r>
            <a:r>
              <a:rPr lang="en-US" altLang="zh-TW" dirty="0" err="1" smtClean="0"/>
              <a:t>轉廢為能，以回收能源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以棄置在堆填區作為最終出路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033309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163682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584162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房屋委員會自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2011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年起分階段在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個公共屋邨推行廚餘回收試驗計劃，涉及近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1000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個家庭，以鼓勵住戶養成廚餘分類的習慣和回收廚餘 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TW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環保署於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2011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年開展屋苑廚餘循環再造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項目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計劃，以提高居民對減少廚餘的意識，並安裝廚餘處理機。截至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2013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年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月，有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37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個屋苑獲環境及自然保育基金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資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助，在屋苑安裝廚餘處理機，預計每年回收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1,300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公噸廚餘，生產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260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公噸堆肥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927768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TW" altLang="en-US" sz="1200" dirty="0" smtClean="0"/>
              <a:t>政府已在觀塘、荃灣、屯門及黃大仙推行以區為本的計劃。在觀塘區，政府於</a:t>
            </a:r>
            <a:r>
              <a:rPr lang="en-US" altLang="zh-TW" sz="1200" dirty="0" smtClean="0"/>
              <a:t>2011</a:t>
            </a:r>
            <a:r>
              <a:rPr lang="zh-TW" altLang="en-US" sz="1200" dirty="0" smtClean="0"/>
              <a:t>年與觀塘區議會及一間商場的物業管理公司合作開展減少廚餘計劃，鼓勵食店顧客減少廚餘及把廚餘分類，然後利用在地廚餘處理機進行循環再造，截至</a:t>
            </a:r>
            <a:r>
              <a:rPr lang="en-US" altLang="zh-TW" sz="1200" dirty="0" smtClean="0"/>
              <a:t>2013</a:t>
            </a:r>
            <a:r>
              <a:rPr lang="zh-TW" altLang="en-US" sz="1200" dirty="0" smtClean="0"/>
              <a:t>年</a:t>
            </a:r>
            <a:r>
              <a:rPr lang="en-US" altLang="zh-TW" sz="1200" dirty="0" smtClean="0"/>
              <a:t>6</a:t>
            </a:r>
            <a:r>
              <a:rPr lang="zh-TW" altLang="en-US" sz="1200" dirty="0" smtClean="0"/>
              <a:t>月，已循環再造</a:t>
            </a:r>
            <a:r>
              <a:rPr lang="en-US" altLang="zh-TW" sz="1200" dirty="0" smtClean="0"/>
              <a:t>108</a:t>
            </a:r>
            <a:r>
              <a:rPr lang="zh-TW" altLang="en-US" sz="1200" dirty="0" smtClean="0"/>
              <a:t>公噸廚餘，並生產約</a:t>
            </a:r>
            <a:r>
              <a:rPr lang="en-US" altLang="zh-TW" sz="1200" dirty="0" smtClean="0"/>
              <a:t>20</a:t>
            </a:r>
            <a:r>
              <a:rPr lang="zh-TW" altLang="en-US" sz="1200" dirty="0" smtClean="0"/>
              <a:t>公噸堆肥供區內園圃使用</a:t>
            </a:r>
            <a:endParaRPr lang="en-US" altLang="zh-TW" sz="1200" dirty="0" smtClean="0"/>
          </a:p>
          <a:p>
            <a:pPr>
              <a:buNone/>
            </a:pPr>
            <a:endParaRPr lang="en-US" altLang="zh-TW" sz="1200" dirty="0" smtClean="0"/>
          </a:p>
          <a:p>
            <a:pPr>
              <a:buNone/>
            </a:pPr>
            <a:r>
              <a:rPr lang="zh-TW" altLang="en-US" sz="1200" dirty="0" smtClean="0"/>
              <a:t>政府於長洲及南丫島榕樹灣推出離島廚餘回收再造計劃 ，教育及推動食肆、餐廳及安老院減廢、分類回收及以堆肥方式循環再造廚餘。直至</a:t>
            </a:r>
            <a:r>
              <a:rPr lang="en-US" altLang="zh-TW" sz="1200" dirty="0" smtClean="0"/>
              <a:t>2013</a:t>
            </a:r>
            <a:r>
              <a:rPr lang="zh-TW" altLang="en-US" sz="1200" dirty="0" smtClean="0"/>
              <a:t>年底，已循環再造</a:t>
            </a:r>
            <a:r>
              <a:rPr lang="en-US" altLang="zh-TW" sz="1200" dirty="0" smtClean="0"/>
              <a:t>194</a:t>
            </a:r>
            <a:r>
              <a:rPr lang="zh-TW" altLang="en-US" sz="1200" dirty="0" smtClean="0"/>
              <a:t>公噸廚餘，並生產約</a:t>
            </a:r>
            <a:r>
              <a:rPr lang="en-US" altLang="zh-TW" sz="1200" dirty="0" smtClean="0"/>
              <a:t>21</a:t>
            </a:r>
            <a:r>
              <a:rPr lang="zh-TW" altLang="en-US" sz="1200" dirty="0" smtClean="0"/>
              <a:t>公噸堆肥供本地使用</a:t>
            </a:r>
            <a:endParaRPr lang="en-US" altLang="zh-TW" sz="1200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19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069518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AE9C5-1912-4DFB-8FC8-053AEB7D4DA3}" type="slidenum">
              <a:rPr lang="zh-HK" altLang="en-US" smtClean="0"/>
              <a:pPr/>
              <a:t>21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84107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群組 9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5097" t="28782" r="22929" b="6250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8570" t="91299" r="20955" b="1170"/>
            <a:stretch>
              <a:fillRect/>
            </a:stretch>
          </p:blipFill>
          <p:spPr bwMode="auto">
            <a:xfrm>
              <a:off x="6948264" y="5877272"/>
              <a:ext cx="1872208" cy="980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bg1">
              <a:alpha val="85098"/>
            </a:schemeClr>
          </a:solidFill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HK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chemeClr val="bg1">
              <a:alpha val="85098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6A32-D653-43C0-A98C-B8480D3AE99F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DDFFE-7903-46F6-9375-17BC00A061DF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96BC8-ADA9-4585-8E0C-7E5C46C98EEE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A0C46-B264-4044-A573-B954F77D9701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DC0D-185A-4B60-9274-7F0A6B0BD15A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3033C-C592-4995-A978-3BDE356AE371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1DB9E-0600-4075-9C73-635402FD737E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07965-118B-4B7D-9058-4843819467E3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群組 1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5097" t="28782" r="22929" b="6250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8570" t="91299" r="20955" b="1170"/>
            <a:stretch>
              <a:fillRect/>
            </a:stretch>
          </p:blipFill>
          <p:spPr bwMode="auto">
            <a:xfrm>
              <a:off x="6948264" y="5877272"/>
              <a:ext cx="1872208" cy="980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FF">
              <a:alpha val="85098"/>
            </a:srgbClr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solidFill>
            <a:srgbClr val="FFFFFF">
              <a:alpha val="85098"/>
            </a:srgbClr>
          </a:solidFill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E773F-4075-41A3-8301-1CC98B7572FB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dirty="0" smtClean="0"/>
              <a:t>第四課 認識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香港廚餘及園林廢物計劃</a:t>
            </a:r>
            <a:r>
              <a:rPr lang="en-US" altLang="zh-TW" dirty="0" smtClean="0"/>
              <a:t>2014-2022》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D8859-E7A3-4F0B-99B4-A8753E979467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65D40-50EA-4218-9B19-3284CEFB1A92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8294-817E-4C56-B770-D1084D968053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E7C5-A651-4F85-9CC5-B50172125788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53753-21B2-4FF5-9377-91B34907D04D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D91F-D18C-4C0D-AB7F-172BE8A337A5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D6358-484D-4696-A542-B39E59320E7C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D33B-6CA5-4C16-B391-4AB326E4CAE6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3305A-E857-4F62-BCC6-A7D9A387CD4E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1175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220072" y="273050"/>
            <a:ext cx="3466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21175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3E0A-F63A-493A-A2F2-1EA52ED033D2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E8025-B1F7-473E-B32F-6D78988EC525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1268759"/>
            <a:ext cx="5486400" cy="345881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HK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25A67-1F50-4BA7-9371-607F93D577A4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B5E3E-5C34-446E-9FBB-E950E8B01436}" type="slidenum">
              <a:rPr lang="zh-HK" altLang="en-US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群組 18"/>
          <p:cNvGrpSpPr/>
          <p:nvPr userDrawn="1"/>
        </p:nvGrpSpPr>
        <p:grpSpPr>
          <a:xfrm>
            <a:off x="5076056" y="2852936"/>
            <a:ext cx="4067944" cy="4005064"/>
            <a:chOff x="5111552" y="2852936"/>
            <a:chExt cx="4067944" cy="4005064"/>
          </a:xfrm>
        </p:grpSpPr>
        <p:grpSp>
          <p:nvGrpSpPr>
            <p:cNvPr id="17" name="群組 16"/>
            <p:cNvGrpSpPr/>
            <p:nvPr userDrawn="1"/>
          </p:nvGrpSpPr>
          <p:grpSpPr>
            <a:xfrm>
              <a:off x="5249993" y="3068960"/>
              <a:ext cx="3894005" cy="3789040"/>
              <a:chOff x="5249993" y="3068960"/>
              <a:chExt cx="3894005" cy="3789040"/>
            </a:xfrm>
          </p:grpSpPr>
          <p:grpSp>
            <p:nvGrpSpPr>
              <p:cNvPr id="13" name="群組 12"/>
              <p:cNvGrpSpPr>
                <a:grpSpLocks noChangeAspect="1"/>
              </p:cNvGrpSpPr>
              <p:nvPr userDrawn="1"/>
            </p:nvGrpSpPr>
            <p:grpSpPr>
              <a:xfrm flipH="1">
                <a:off x="5249993" y="3068960"/>
                <a:ext cx="3894005" cy="3789040"/>
                <a:chOff x="0" y="-1467544"/>
                <a:chExt cx="8852192" cy="8613576"/>
              </a:xfrm>
            </p:grpSpPr>
            <p:pic>
              <p:nvPicPr>
                <p:cNvPr id="14" name="Picture 2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 l="25097" t="12150" r="24588" b="6250"/>
                <a:stretch>
                  <a:fillRect/>
                </a:stretch>
              </p:blipFill>
              <p:spPr bwMode="auto">
                <a:xfrm>
                  <a:off x="0" y="-1467544"/>
                  <a:ext cx="8852192" cy="8613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" name="Picture 2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 l="58570" t="91299" r="20955" b="1170"/>
                <a:stretch>
                  <a:fillRect/>
                </a:stretch>
              </p:blipFill>
              <p:spPr bwMode="auto">
                <a:xfrm>
                  <a:off x="6948264" y="5877272"/>
                  <a:ext cx="1872208" cy="980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" name="矩形 15"/>
              <p:cNvSpPr/>
              <p:nvPr userDrawn="1"/>
            </p:nvSpPr>
            <p:spPr>
              <a:xfrm>
                <a:off x="5364088" y="3356992"/>
                <a:ext cx="720080" cy="2880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8" name="矩形 17"/>
            <p:cNvSpPr/>
            <p:nvPr userDrawn="1"/>
          </p:nvSpPr>
          <p:spPr>
            <a:xfrm>
              <a:off x="5111552" y="2852936"/>
              <a:ext cx="4067944" cy="4005064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267744" y="274638"/>
            <a:ext cx="64190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  <a:endParaRPr lang="zh-HK" altLang="en-US" dirty="0" smtClean="0"/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HK" altLang="en-US" dirty="0" smtClean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84C2B1A-752D-484F-A57D-A263E7E82A45}" type="datetime1">
              <a:rPr lang="zh-HK" altLang="en-US" smtClean="0"/>
              <a:pPr>
                <a:defRPr/>
              </a:pPr>
              <a:t>26/8/2015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627784" y="6356350"/>
            <a:ext cx="38884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TW" altLang="en-US" dirty="0" smtClean="0"/>
              <a:t>第四課 認識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香港廚餘及園林廢物計劃</a:t>
            </a:r>
            <a:r>
              <a:rPr lang="en-US" altLang="zh-TW" dirty="0" smtClean="0"/>
              <a:t>2014-2022》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898989"/>
                </a:solidFill>
                <a:ea typeface="微軟正黑體" pitchFamily="34" charset="-120"/>
              </a:defRPr>
            </a:lvl1pPr>
          </a:lstStyle>
          <a:p>
            <a:fld id="{D5EE64BB-5875-4800-9CD9-574529399956}" type="slidenum">
              <a:rPr lang="zh-HK" altLang="en-US"/>
              <a:pPr/>
              <a:t>‹#›</a:t>
            </a:fld>
            <a:endParaRPr lang="zh-HK" altLang="en-US"/>
          </a:p>
        </p:txBody>
      </p:sp>
      <p:grpSp>
        <p:nvGrpSpPr>
          <p:cNvPr id="10" name="群組 9"/>
          <p:cNvGrpSpPr>
            <a:grpSpLocks noChangeAspect="1"/>
          </p:cNvGrpSpPr>
          <p:nvPr userDrawn="1"/>
        </p:nvGrpSpPr>
        <p:grpSpPr>
          <a:xfrm>
            <a:off x="35496" y="260649"/>
            <a:ext cx="2207200" cy="1080119"/>
            <a:chOff x="3131840" y="692696"/>
            <a:chExt cx="3384376" cy="1656184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16770" t="5667" r="5139" b="68666"/>
            <a:stretch>
              <a:fillRect/>
            </a:stretch>
          </p:blipFill>
          <p:spPr bwMode="auto">
            <a:xfrm>
              <a:off x="3131840" y="692696"/>
              <a:ext cx="3384376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3131840" y="692696"/>
              <a:ext cx="3312368" cy="1656184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微軟正黑體" pitchFamily="34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s://www.wastereduction.gov.hk/hd-fwrs/index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4.xml"/><Relationship Id="rId7" Type="http://schemas.openxmlformats.org/officeDocument/2006/relationships/slide" Target="slide2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2.xml"/><Relationship Id="rId10" Type="http://schemas.openxmlformats.org/officeDocument/2006/relationships/slide" Target="slide33.xml"/><Relationship Id="rId4" Type="http://schemas.openxmlformats.org/officeDocument/2006/relationships/slide" Target="slide9.xml"/><Relationship Id="rId9" Type="http://schemas.openxmlformats.org/officeDocument/2006/relationships/slide" Target="slide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CvcikdYWwU" TargetMode="External"/><Relationship Id="rId2" Type="http://schemas.openxmlformats.org/officeDocument/2006/relationships/hyperlink" Target="https://www.youtube.com/watch?v=qYqsMr-E2gI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830412"/>
          </a:xfrm>
        </p:spPr>
        <p:txBody>
          <a:bodyPr/>
          <a:lstStyle/>
          <a:p>
            <a:r>
              <a:rPr lang="zh-TW" altLang="en-US" dirty="0" smtClean="0"/>
              <a:t>第四課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zh-TW" dirty="0" smtClean="0"/>
              <a:t>認識《香港</a:t>
            </a:r>
            <a:r>
              <a:rPr lang="zh-TW" altLang="en-US" dirty="0" smtClean="0"/>
              <a:t>廚餘及園林廢物計劃</a:t>
            </a:r>
            <a:r>
              <a:rPr lang="en-US" altLang="zh-TW" dirty="0" smtClean="0"/>
              <a:t>2014-2022</a:t>
            </a:r>
            <a:r>
              <a:rPr lang="zh-TW" altLang="zh-TW" dirty="0" smtClean="0"/>
              <a:t>》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「咪嘥嘢校園」</a:t>
            </a:r>
            <a:endParaRPr lang="en-US" altLang="zh-TW" dirty="0" smtClean="0"/>
          </a:p>
          <a:p>
            <a:r>
              <a:rPr lang="zh-TW" altLang="en-US" dirty="0" smtClean="0"/>
              <a:t>高中課程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D8859-E7A3-4F0B-99B4-A8753E979467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9900"/>
              </a:clrFrom>
              <a:clrTo>
                <a:srgbClr val="FF99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30699" y="3212976"/>
            <a:ext cx="4345557" cy="312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處理廚餘的目標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HK" dirty="0" smtClean="0"/>
              <a:t>在</a:t>
            </a:r>
            <a:r>
              <a:rPr lang="en-US" altLang="zh-HK" dirty="0"/>
              <a:t>2022年或以前，把棄置於堆填區的廚餘量減少約四成</a:t>
            </a:r>
            <a:r>
              <a:rPr lang="en-US" altLang="zh-HK" dirty="0" smtClean="0"/>
              <a:t>，</a:t>
            </a:r>
            <a:r>
              <a:rPr lang="zh-TW" altLang="zh-TW" dirty="0" smtClean="0"/>
              <a:t>亦即</a:t>
            </a:r>
            <a:r>
              <a:rPr lang="en-US" altLang="zh-HK" dirty="0" smtClean="0"/>
              <a:t>是在大約八年內把送往堆填區的廚餘</a:t>
            </a:r>
            <a:r>
              <a:rPr lang="en-US" altLang="zh-HK" dirty="0"/>
              <a:t>，</a:t>
            </a:r>
            <a:r>
              <a:rPr lang="en-US" altLang="zh-HK" dirty="0" smtClean="0"/>
              <a:t>由每日約3,600</a:t>
            </a:r>
            <a:r>
              <a:rPr lang="en-US" altLang="zh-HK" dirty="0"/>
              <a:t>公噸減至每日約2,160公噸 (每年減少約50萬公噸)</a:t>
            </a:r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49039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達成目標的策略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HK" dirty="0" err="1" smtClean="0"/>
              <a:t>動員全民參與</a:t>
            </a:r>
            <a:endParaRPr lang="en-US" altLang="zh-HK" dirty="0" smtClean="0"/>
          </a:p>
          <a:p>
            <a:endParaRPr lang="en-US" altLang="zh-HK" dirty="0"/>
          </a:p>
          <a:p>
            <a:r>
              <a:rPr lang="en-US" altLang="zh-HK" dirty="0" err="1" smtClean="0"/>
              <a:t>推廣廚餘分類</a:t>
            </a:r>
            <a:endParaRPr lang="en-US" altLang="zh-HK" dirty="0" smtClean="0"/>
          </a:p>
          <a:p>
            <a:endParaRPr lang="en-US" altLang="zh-HK" dirty="0" smtClean="0"/>
          </a:p>
          <a:p>
            <a:r>
              <a:rPr lang="en-US" altLang="zh-TW" dirty="0" err="1" smtClean="0"/>
              <a:t>循環再造及處理已分類的廚餘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err="1" smtClean="0"/>
              <a:t>處理未分類的廚餘及最終棄置</a:t>
            </a:r>
            <a:endParaRPr lang="en-US" altLang="zh-HK" dirty="0" smtClean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11</a:t>
            </a:fld>
            <a:endParaRPr lang="zh-TW" altLang="en-US"/>
          </a:p>
        </p:txBody>
      </p:sp>
      <p:grpSp>
        <p:nvGrpSpPr>
          <p:cNvPr id="9" name="群組 8"/>
          <p:cNvGrpSpPr>
            <a:grpSpLocks noChangeAspect="1"/>
          </p:cNvGrpSpPr>
          <p:nvPr/>
        </p:nvGrpSpPr>
        <p:grpSpPr>
          <a:xfrm>
            <a:off x="5465137" y="1412776"/>
            <a:ext cx="1262597" cy="1152128"/>
            <a:chOff x="5796136" y="1196752"/>
            <a:chExt cx="2051720" cy="1872208"/>
          </a:xfrm>
        </p:grpSpPr>
        <p:pic>
          <p:nvPicPr>
            <p:cNvPr id="3074" name="Picture 2" descr="Y:\EO(CR)2 Team\World Environment Day (WED)\WED 2013\Public Event\Gimmick\Graphics of Big Waster\Mascot_3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67" t="13886" r="6667" b="11854"/>
            <a:stretch>
              <a:fillRect/>
            </a:stretch>
          </p:blipFill>
          <p:spPr bwMode="auto">
            <a:xfrm>
              <a:off x="6156176" y="1412776"/>
              <a:ext cx="1176131" cy="1512168"/>
            </a:xfrm>
            <a:prstGeom prst="rect">
              <a:avLst/>
            </a:prstGeom>
            <a:noFill/>
          </p:spPr>
        </p:pic>
        <p:sp>
          <p:nvSpPr>
            <p:cNvPr id="8" name="禁止標誌 7"/>
            <p:cNvSpPr/>
            <p:nvPr/>
          </p:nvSpPr>
          <p:spPr>
            <a:xfrm>
              <a:off x="5796136" y="1196752"/>
              <a:ext cx="2051720" cy="1872208"/>
            </a:xfrm>
            <a:prstGeom prst="noSmoking">
              <a:avLst>
                <a:gd name="adj" fmla="val 886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" name="Content Placeholder 4" descr="Screen Shot 2014-10-30 at 4.25.30 PM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69" t="42276" r="6612" b="17949"/>
          <a:stretch>
            <a:fillRect/>
          </a:stretch>
        </p:blipFill>
        <p:spPr bwMode="auto">
          <a:xfrm>
            <a:off x="6228184" y="3717032"/>
            <a:ext cx="1656184" cy="2179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2DDB3"/>
              </a:clrFrom>
              <a:clrTo>
                <a:srgbClr val="E2DDB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4509120"/>
            <a:ext cx="13489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2DDB3"/>
              </a:clrFrom>
              <a:clrTo>
                <a:srgbClr val="E2DDB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56142" y="1268760"/>
            <a:ext cx="1448306" cy="127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D8F0F5"/>
              </a:clrFrom>
              <a:clrTo>
                <a:srgbClr val="D8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780928"/>
            <a:ext cx="191086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3933056"/>
            <a:ext cx="967664" cy="6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5094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廚餘管理方案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12</a:t>
            </a:fld>
            <a:endParaRPr lang="zh-TW" altLang="en-US"/>
          </a:p>
        </p:txBody>
      </p:sp>
      <p:pic>
        <p:nvPicPr>
          <p:cNvPr id="5" name="Content Placeholder 4" descr="Screen Shot 2014-10-30 at 4.25.30 PM.pn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990" y="1371600"/>
            <a:ext cx="7791450" cy="4721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動員全民參與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避免產生廚餘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altLang="zh-TW" dirty="0" smtClean="0"/>
          </a:p>
          <a:p>
            <a:r>
              <a:rPr lang="zh-TW" altLang="en-US" dirty="0"/>
              <a:t>「惜</a:t>
            </a:r>
            <a:r>
              <a:rPr lang="zh-TW" altLang="en-US" dirty="0" smtClean="0"/>
              <a:t>食香港</a:t>
            </a:r>
            <a:r>
              <a:rPr lang="zh-TW" altLang="en-US" dirty="0"/>
              <a:t>運動」於</a:t>
            </a:r>
            <a:r>
              <a:rPr lang="en-US" altLang="zh-TW" dirty="0" smtClean="0"/>
              <a:t>2013</a:t>
            </a:r>
            <a:r>
              <a:rPr lang="zh-TW" altLang="en-US" dirty="0" smtClean="0"/>
              <a:t>年</a:t>
            </a:r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18</a:t>
            </a:r>
            <a:r>
              <a:rPr lang="zh-TW" altLang="en-US" dirty="0" smtClean="0"/>
              <a:t>日正式展開序幕，透過多項活動及行動，推動「惜食」文化，鼓勵各界減少廚餘，期望到</a:t>
            </a:r>
            <a:r>
              <a:rPr lang="en-US" altLang="zh-TW" dirty="0" smtClean="0"/>
              <a:t>2017-18</a:t>
            </a:r>
            <a:r>
              <a:rPr lang="zh-TW" altLang="en-US" dirty="0" smtClean="0"/>
              <a:t>年度，可以減少</a:t>
            </a:r>
            <a:r>
              <a:rPr lang="en-US" altLang="zh-TW" dirty="0" smtClean="0"/>
              <a:t>5%-10%</a:t>
            </a:r>
            <a:r>
              <a:rPr lang="zh-TW" altLang="en-US" dirty="0" smtClean="0"/>
              <a:t>廚餘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8F0F5"/>
              </a:clrFrom>
              <a:clrTo>
                <a:srgbClr val="D8F0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843"/>
          <a:stretch>
            <a:fillRect/>
          </a:stretch>
        </p:blipFill>
        <p:spPr bwMode="auto">
          <a:xfrm>
            <a:off x="899592" y="1556792"/>
            <a:ext cx="7416824" cy="232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9890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捐贈過剩食物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供他人分享食用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可食用的過剩食物可再作分配，供人食用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非政府機構開設食物銀行，派發乾糧，並把熟食從食肆拿到社區中心等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政府的食物安全中心已於</a:t>
            </a:r>
            <a:r>
              <a:rPr lang="en-US" altLang="zh-TW" dirty="0" smtClean="0"/>
              <a:t>2013</a:t>
            </a:r>
            <a:r>
              <a:rPr lang="zh-TW" altLang="en-US" dirty="0" smtClean="0"/>
              <a:t>年</a:t>
            </a:r>
            <a:r>
              <a:rPr lang="en-US" altLang="zh-TW" dirty="0" smtClean="0"/>
              <a:t>8</a:t>
            </a:r>
            <a:r>
              <a:rPr lang="zh-TW" altLang="en-US" dirty="0" smtClean="0"/>
              <a:t>月發出有關食物回收的食物安全指引，有助提高非政府機構遵行</a:t>
            </a:r>
            <a:r>
              <a:rPr lang="zh-TW" altLang="en-US" dirty="0"/>
              <a:t>良好衞生</a:t>
            </a:r>
            <a:r>
              <a:rPr lang="zh-TW" altLang="en-US" dirty="0" smtClean="0"/>
              <a:t>作業守則的能力</a:t>
            </a:r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8273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避免產生廚</a:t>
            </a:r>
            <a:r>
              <a:rPr lang="zh-TW" altLang="en-US" dirty="0" smtClean="0"/>
              <a:t>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避免產生及減少棄置於堆填區的廚餘，可帶來多方面直接及間接的好處： </a:t>
            </a:r>
          </a:p>
          <a:p>
            <a:pPr lvl="1"/>
            <a:r>
              <a:rPr lang="zh-TW" altLang="zh-TW" dirty="0" smtClean="0"/>
              <a:t>節省用於生產食物的各樣資源 </a:t>
            </a:r>
          </a:p>
          <a:p>
            <a:pPr lvl="1"/>
            <a:r>
              <a:rPr lang="zh-TW" altLang="zh-TW" dirty="0" smtClean="0"/>
              <a:t>減少溫室氣體排放 </a:t>
            </a:r>
          </a:p>
          <a:p>
            <a:pPr lvl="1"/>
            <a:r>
              <a:rPr lang="zh-TW" altLang="zh-TW" dirty="0" smtClean="0"/>
              <a:t>回收廚餘中有用的資源</a:t>
            </a:r>
          </a:p>
          <a:p>
            <a:pPr lvl="1"/>
            <a:r>
              <a:rPr lang="zh-TW" altLang="zh-TW" dirty="0" smtClean="0"/>
              <a:t>減低處理廚餘的社會成本 </a:t>
            </a:r>
          </a:p>
          <a:p>
            <a:pPr lvl="1"/>
            <a:r>
              <a:rPr lang="zh-TW" altLang="zh-TW" dirty="0" smtClean="0"/>
              <a:t>更善用堆填區以至現代焚化設施的容量 </a:t>
            </a:r>
          </a:p>
          <a:p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15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3246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新細明體"/>
                <a:cs typeface="新細明體"/>
              </a:rPr>
              <a:t>資料來源：環境局</a:t>
            </a:r>
            <a:endParaRPr lang="en-US" sz="1200" dirty="0" smtClean="0">
              <a:latin typeface="新細明體"/>
              <a:ea typeface="新細明體"/>
              <a:cs typeface="新細明體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98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廚餘分類和收集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不能避免的廚餘，應</a:t>
            </a:r>
            <a:r>
              <a:rPr lang="zh-TW" altLang="zh-TW" dirty="0" smtClean="0"/>
              <a:t>盡量</a:t>
            </a:r>
            <a:r>
              <a:rPr lang="zh-TW" altLang="en-US" dirty="0" smtClean="0"/>
              <a:t>回收再造。回收廚餘策略分為三個步驟－</a:t>
            </a:r>
            <a:r>
              <a:rPr lang="zh-TW" altLang="en-US" b="1" dirty="0" smtClean="0"/>
              <a:t>分類、收集及循環再造</a:t>
            </a:r>
            <a:endParaRPr lang="en-US" altLang="zh-TW" b="1" dirty="0" smtClean="0"/>
          </a:p>
          <a:p>
            <a:r>
              <a:rPr lang="zh-TW" altLang="en-US" dirty="0" smtClean="0"/>
              <a:t>首先將廚餘與其他都市固體廢物分開，以免廚餘受到污染</a:t>
            </a:r>
            <a:endParaRPr lang="en-US" altLang="zh-TW" dirty="0" smtClean="0"/>
          </a:p>
        </p:txBody>
      </p:sp>
      <p:sp>
        <p:nvSpPr>
          <p:cNvPr id="8" name="內容版面配置區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72272" cy="4525963"/>
          </a:xfrm>
        </p:spPr>
        <p:txBody>
          <a:bodyPr/>
          <a:lstStyle/>
          <a:p>
            <a:r>
              <a:rPr lang="zh-TW" altLang="en-US" dirty="0" smtClean="0"/>
              <a:t>廚餘大致可分為兩類：</a:t>
            </a:r>
            <a:endParaRPr lang="zh-TW" alt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16</a:t>
            </a:fld>
            <a:endParaRPr lang="zh-TW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8F0F5"/>
              </a:clrFrom>
              <a:clrTo>
                <a:srgbClr val="D8F0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444"/>
          <a:stretch>
            <a:fillRect/>
          </a:stretch>
        </p:blipFill>
        <p:spPr bwMode="auto">
          <a:xfrm>
            <a:off x="4427984" y="2204864"/>
            <a:ext cx="4572000" cy="269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869160"/>
            <a:ext cx="26098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603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廚餘分類和收集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工商業廚餘分類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政府透過九龍灣廚</a:t>
            </a:r>
            <a:r>
              <a:rPr lang="zh-TW" altLang="en-US" dirty="0"/>
              <a:t>餘試驗處理</a:t>
            </a:r>
            <a:r>
              <a:rPr lang="zh-TW" altLang="en-US" dirty="0" smtClean="0"/>
              <a:t>設施及廚餘循環再造合作計劃，取得工商界廚餘源頭分類的經驗</a:t>
            </a:r>
            <a:endParaRPr lang="en-US" altLang="zh-TW" dirty="0" smtClean="0"/>
          </a:p>
          <a:p>
            <a:pPr>
              <a:buNone/>
            </a:pPr>
            <a:r>
              <a:rPr lang="en-US" altLang="zh-HK" dirty="0"/>
              <a:t>	</a:t>
            </a:r>
            <a:endParaRPr lang="en-US" altLang="zh-TW" dirty="0" smtClean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17</a:t>
            </a:fld>
            <a:endParaRPr lang="zh-TW" altLang="en-US"/>
          </a:p>
        </p:txBody>
      </p:sp>
      <p:pic>
        <p:nvPicPr>
          <p:cNvPr id="39938" name="Picture 2" descr="廚餘循環再造合作計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429000"/>
            <a:ext cx="3732396" cy="2727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1377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廚餘分類和收集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家居廚餘分類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自</a:t>
            </a:r>
            <a:r>
              <a:rPr lang="en-US" altLang="zh-TW" dirty="0"/>
              <a:t>2</a:t>
            </a:r>
            <a:r>
              <a:rPr lang="en-US" altLang="zh-TW" dirty="0" smtClean="0"/>
              <a:t>011</a:t>
            </a:r>
            <a:r>
              <a:rPr lang="zh-TW" altLang="en-US" dirty="0" smtClean="0"/>
              <a:t>年起推行公共屋邨廚餘回收試驗計劃，鼓勵住戶養成廚餘分類的習慣和回收廚餘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於</a:t>
            </a:r>
            <a:r>
              <a:rPr lang="en-US" altLang="zh-TW" dirty="0" smtClean="0"/>
              <a:t>2011</a:t>
            </a:r>
            <a:r>
              <a:rPr lang="zh-TW" altLang="en-US" dirty="0" smtClean="0"/>
              <a:t>年開展屋苑廚餘循環再造項目計劃，提供資助予屋苑安裝廚餘處理機</a:t>
            </a:r>
            <a:endParaRPr lang="en-US" altLang="zh-TW" dirty="0" smtClean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18</a:t>
            </a:fld>
            <a:endParaRPr lang="zh-TW" altLang="en-US"/>
          </a:p>
        </p:txBody>
      </p:sp>
      <p:pic>
        <p:nvPicPr>
          <p:cNvPr id="7" name="圖片 6" descr="image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221088"/>
            <a:ext cx="2709163" cy="1845866"/>
          </a:xfrm>
          <a:prstGeom prst="rect">
            <a:avLst/>
          </a:prstGeom>
        </p:spPr>
      </p:pic>
      <p:pic>
        <p:nvPicPr>
          <p:cNvPr id="38914" name="Picture 2" descr="屋苑廚餘循環再造項目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4293096"/>
            <a:ext cx="2880317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489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廚餘分類和收集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地區廚餘計劃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與區議會合作開展減少廚餘計劃，鼓勵食店顧客減少廚餘及把廚餘分類，然後利用在地廚</a:t>
            </a:r>
            <a:r>
              <a:rPr lang="zh-TW" altLang="en-US" dirty="0"/>
              <a:t>餘處理機</a:t>
            </a:r>
            <a:r>
              <a:rPr lang="zh-TW" altLang="en-US" dirty="0" smtClean="0"/>
              <a:t>進行循環再造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推出</a:t>
            </a:r>
            <a:r>
              <a:rPr lang="zh-TW" altLang="en-US" dirty="0"/>
              <a:t>離島廚餘回收再造</a:t>
            </a:r>
            <a:r>
              <a:rPr lang="zh-TW" altLang="en-US" dirty="0" smtClean="0"/>
              <a:t>計劃 ，教育及推動食肆、餐廳及安老院減</a:t>
            </a:r>
            <a:r>
              <a:rPr lang="zh-TW" altLang="en-US" dirty="0"/>
              <a:t>廢、分類</a:t>
            </a:r>
            <a:r>
              <a:rPr lang="zh-TW" altLang="en-US" dirty="0" smtClean="0"/>
              <a:t>回收及以堆肥</a:t>
            </a:r>
            <a:r>
              <a:rPr lang="zh-TW" altLang="en-US" dirty="0"/>
              <a:t>方式循環</a:t>
            </a:r>
            <a:r>
              <a:rPr lang="zh-TW" altLang="en-US" dirty="0" smtClean="0"/>
              <a:t>再造廚餘</a:t>
            </a:r>
            <a:endParaRPr lang="en-US" altLang="zh-TW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19</a:t>
            </a:fld>
            <a:endParaRPr lang="zh-TW" altLang="en-US"/>
          </a:p>
        </p:txBody>
      </p:sp>
      <p:pic>
        <p:nvPicPr>
          <p:cNvPr id="7" name="Picture 2" descr="http://10.17.3.42/preview/tc_chi/environmentinhk/waste/prob_solutions/images/fwr_p02_g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509120"/>
            <a:ext cx="3867150" cy="1495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84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0257140"/>
              </p:ext>
            </p:extLst>
          </p:nvPr>
        </p:nvGraphicFramePr>
        <p:xfrm>
          <a:off x="457200" y="1600200"/>
          <a:ext cx="8507288" cy="3773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4888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HK" altLang="en-US" u="sng" dirty="0" smtClean="0"/>
                        <a:t>頁數</a:t>
                      </a:r>
                      <a:endParaRPr lang="zh-HK" alt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HK" altLang="en-US" u="sng" dirty="0" smtClean="0"/>
                        <a:t>內容</a:t>
                      </a:r>
                      <a:endParaRPr lang="zh-HK" alt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2" action="ppaction://hlinksldjump"/>
                        </a:rPr>
                        <a:t>3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HK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簡介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3" action="ppaction://hlinksldjump"/>
                        </a:rPr>
                        <a:t>4</a:t>
                      </a:r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8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香港都市固體廢物的組成 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/ </a:t>
                      </a:r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甚麼是廚餘 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/</a:t>
                      </a:r>
                      <a:r>
                        <a:rPr lang="zh-HK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香港的廚餘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4" action="ppaction://hlinksldjump"/>
                        </a:rPr>
                        <a:t>9</a:t>
                      </a:r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11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香港及其他城市的家居廚餘 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/</a:t>
                      </a:r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處理廚餘的目標 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/ </a:t>
                      </a:r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達成目標的策略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5" action="ppaction://hlinksldjump"/>
                        </a:rPr>
                        <a:t>12</a:t>
                      </a:r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1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廚餘管理方案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6" action="ppaction://hlinksldjump"/>
                        </a:rPr>
                        <a:t>1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6" action="ppaction://hlinksldjump"/>
                        </a:rPr>
                        <a:t>6</a:t>
                      </a:r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24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廚餘分類和收集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58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7" action="ppaction://hlinksldjump"/>
                        </a:rPr>
                        <a:t>25</a:t>
                      </a:r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 26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園林廢物的種類及處理策略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8" action="ppaction://hlinksldjump"/>
                        </a:rPr>
                        <a:t>28</a:t>
                      </a:r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 3</a:t>
                      </a:r>
                      <a:r>
                        <a:rPr lang="en-US" altLang="zh-TW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減少園林廢物</a:t>
                      </a:r>
                      <a:r>
                        <a:rPr lang="en-US" altLang="zh-TW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zh-TW" alt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較適合香港的園林廢物的處理方法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9" action="ppaction://hlinksldjump"/>
                        </a:rPr>
                        <a:t>3</a:t>
                      </a:r>
                      <a:r>
                        <a:rPr lang="en-US" altLang="zh-TW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9" action="ppaction://hlinksldjump"/>
                        </a:rPr>
                        <a:t>2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總結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0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10" action="ppaction://hlinksldjump"/>
                        </a:rPr>
                        <a:t>3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10" action="ppaction://hlinksldjump"/>
                        </a:rPr>
                        <a:t>3</a:t>
                      </a:r>
                      <a:r>
                        <a:rPr lang="en-US" altLang="zh-HK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4</a:t>
                      </a:r>
                      <a:r>
                        <a:rPr lang="en-US" altLang="zh-TW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zh-HK" altLang="en-US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HK" alt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補充資料</a:t>
                      </a:r>
                      <a:endParaRPr lang="zh-HK" alt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965-118B-4B7D-9058-4843819467E3}" type="slidenum">
              <a:rPr lang="zh-HK" altLang="en-US" smtClean="0"/>
              <a:pPr/>
              <a:t>2</a:t>
            </a:fld>
            <a:endParaRPr lang="zh-HK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HK" altLang="en-US" dirty="0" smtClean="0"/>
              <a:t>目錄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5928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收集和運送廚餘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運送廚餘須小心處理，收集廚餘的車輛須確保沒有滲漏或發出氣味</a:t>
            </a:r>
            <a:endParaRPr lang="en-US" altLang="zh-TW" dirty="0"/>
          </a:p>
          <a:p>
            <a:r>
              <a:rPr lang="zh-TW" altLang="en-US" dirty="0" smtClean="0"/>
              <a:t>當廚餘與其他都市固體廢物分類後，便可收集及運送到廚餘回收設施</a:t>
            </a:r>
            <a:endParaRPr lang="en-US" altLang="zh-TW" dirty="0" smtClean="0"/>
          </a:p>
          <a:p>
            <a:pPr>
              <a:buNone/>
            </a:pPr>
            <a:r>
              <a:rPr lang="en-US" altLang="zh-HK" dirty="0" smtClean="0"/>
              <a:t>	</a:t>
            </a:r>
            <a:r>
              <a:rPr lang="en-US" altLang="zh-HK" dirty="0"/>
              <a:t>	</a:t>
            </a:r>
            <a:endParaRPr lang="en-US" altLang="zh-TW" dirty="0" smtClean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20</a:t>
            </a:fld>
            <a:endParaRPr lang="zh-TW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3875" t="20297" r="19385" b="12766"/>
          <a:stretch>
            <a:fillRect/>
          </a:stretch>
        </p:blipFill>
        <p:spPr bwMode="auto">
          <a:xfrm>
            <a:off x="2411760" y="3861048"/>
            <a:ext cx="3960440" cy="238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963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循環再造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以回收能源及營養素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香港每天產生大量廚餘，加上一般廚餘腐爛快速，不宜在廢物轉運站運送，最合適的方法是設立回收設施網絡</a:t>
            </a:r>
            <a:endParaRPr lang="en-US" altLang="zh-TW" dirty="0" smtClean="0"/>
          </a:p>
          <a:p>
            <a:r>
              <a:rPr lang="zh-TW" altLang="en-US" dirty="0" smtClean="0"/>
              <a:t>政府政策是以厭氧分解技術為處理廚餘的核心技術以生產能源</a:t>
            </a:r>
            <a:endParaRPr lang="en-US" altLang="zh-TW" dirty="0" smtClean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21</a:t>
            </a:fld>
            <a:endParaRPr lang="zh-TW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077072"/>
            <a:ext cx="4176464" cy="224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3336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有機</a:t>
            </a:r>
            <a:r>
              <a:rPr lang="zh-TW" altLang="en-US" dirty="0"/>
              <a:t>資源回收中心</a:t>
            </a:r>
            <a:r>
              <a:rPr lang="zh-TW" altLang="en-US" dirty="0" smtClean="0"/>
              <a:t>網絡</a:t>
            </a:r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22</a:t>
            </a:fld>
            <a:endParaRPr lang="zh-TW" alt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483768" y="1305674"/>
            <a:ext cx="4320480" cy="321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內容版面配置區 10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zh-TW" dirty="0" smtClean="0"/>
          </a:p>
          <a:p>
            <a:r>
              <a:rPr lang="zh-TW" altLang="zh-TW" dirty="0" smtClean="0"/>
              <a:t>政府預期在</a:t>
            </a:r>
            <a:r>
              <a:rPr lang="en-US" altLang="zh-TW" dirty="0" smtClean="0"/>
              <a:t>2014</a:t>
            </a:r>
            <a:r>
              <a:rPr lang="zh-TW" altLang="zh-TW" dirty="0" smtClean="0"/>
              <a:t>至</a:t>
            </a:r>
            <a:r>
              <a:rPr lang="en-US" altLang="zh-TW" dirty="0" smtClean="0"/>
              <a:t>2024</a:t>
            </a:r>
            <a:r>
              <a:rPr lang="zh-TW" altLang="zh-TW" dirty="0" smtClean="0"/>
              <a:t>年間，設立一個包括大約五至六間有機資源</a:t>
            </a:r>
            <a:r>
              <a:rPr lang="zh-TW" altLang="en-US" dirty="0"/>
              <a:t>回收</a:t>
            </a:r>
            <a:r>
              <a:rPr lang="zh-TW" altLang="zh-TW" dirty="0" smtClean="0"/>
              <a:t>中心的網絡。每天總處理量</a:t>
            </a:r>
            <a:r>
              <a:rPr lang="zh-TW" altLang="en-US" dirty="0"/>
              <a:t>約</a:t>
            </a:r>
            <a:r>
              <a:rPr lang="zh-TW" altLang="zh-TW" dirty="0" smtClean="0"/>
              <a:t>為</a:t>
            </a:r>
            <a:r>
              <a:rPr lang="en-US" altLang="zh-TW" dirty="0" smtClean="0"/>
              <a:t>1,300</a:t>
            </a:r>
            <a:r>
              <a:rPr lang="zh-TW" altLang="zh-TW" dirty="0" smtClean="0"/>
              <a:t>至</a:t>
            </a:r>
            <a:r>
              <a:rPr lang="en-US" altLang="zh-TW" dirty="0" smtClean="0"/>
              <a:t>1,500</a:t>
            </a:r>
            <a:r>
              <a:rPr lang="zh-TW" altLang="zh-TW" dirty="0" smtClean="0"/>
              <a:t>公噸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700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有機</a:t>
            </a:r>
            <a:r>
              <a:rPr lang="zh-TW" altLang="en-US" dirty="0"/>
              <a:t>資源回收中心</a:t>
            </a:r>
            <a:r>
              <a:rPr lang="zh-TW" altLang="en-US" dirty="0" smtClean="0"/>
              <a:t>網絡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pPr lvl="1"/>
            <a:endParaRPr lang="en-US" altLang="zh-TW" dirty="0" smtClean="0"/>
          </a:p>
          <a:p>
            <a:pPr marL="277813" lvl="2"/>
            <a:endParaRPr lang="en-US" altLang="zh-TW" dirty="0" smtClean="0"/>
          </a:p>
          <a:p>
            <a:pPr marL="277813" lvl="2"/>
            <a:endParaRPr lang="en-US" altLang="zh-TW" dirty="0" smtClean="0"/>
          </a:p>
        </p:txBody>
      </p:sp>
      <p:sp>
        <p:nvSpPr>
          <p:cNvPr id="10" name="內容版面配置區 9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464496" cy="4525963"/>
          </a:xfrm>
        </p:spPr>
        <p:txBody>
          <a:bodyPr/>
          <a:lstStyle/>
          <a:p>
            <a:r>
              <a:rPr lang="zh-TW" altLang="zh-TW" dirty="0" smtClean="0"/>
              <a:t>第一期</a:t>
            </a:r>
            <a:r>
              <a:rPr lang="zh-TW" altLang="en-US" dirty="0" smtClean="0"/>
              <a:t>：</a:t>
            </a:r>
            <a:r>
              <a:rPr lang="zh-TW" altLang="zh-TW" dirty="0" smtClean="0"/>
              <a:t>北大嶼山小蠔灣有機資源</a:t>
            </a:r>
            <a:r>
              <a:rPr lang="zh-TW" altLang="en-US" dirty="0"/>
              <a:t>回收</a:t>
            </a:r>
            <a:r>
              <a:rPr lang="zh-TW" altLang="zh-TW" dirty="0" smtClean="0"/>
              <a:t>中心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使用者主要來自大嶼山和鄰近的青衣、荃灣、葵涌及西九龍工商界</a:t>
            </a:r>
            <a:endParaRPr lang="en-US" altLang="zh-TW" dirty="0" smtClean="0"/>
          </a:p>
          <a:p>
            <a:r>
              <a:rPr lang="zh-TW" altLang="zh-TW" dirty="0" smtClean="0"/>
              <a:t>第二期</a:t>
            </a:r>
            <a:r>
              <a:rPr lang="zh-TW" altLang="en-US" dirty="0" smtClean="0"/>
              <a:t>：</a:t>
            </a:r>
            <a:r>
              <a:rPr lang="zh-TW" altLang="zh-TW" dirty="0" smtClean="0"/>
              <a:t>沙嶺有機資源回收中心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使用者主要來自上水、粉嶺、元朗及沙田的工商界 </a:t>
            </a:r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23</a:t>
            </a:fld>
            <a:endParaRPr lang="zh-TW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04736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460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未來減少廚餘估算及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行動時間表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24</a:t>
            </a:fld>
            <a:endParaRPr lang="zh-TW" altLang="en-US"/>
          </a:p>
        </p:txBody>
      </p:sp>
      <p:pic>
        <p:nvPicPr>
          <p:cNvPr id="10" name="Content Placeholder 9" descr="Screen Shot 2014-10-29 at 7.11.06 PM.pn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844824"/>
            <a:ext cx="8533217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何謂「</a:t>
            </a:r>
            <a:r>
              <a:rPr lang="en-US" dirty="0" err="1" smtClean="0"/>
              <a:t>園林廢物</a:t>
            </a:r>
            <a:r>
              <a:rPr lang="zh-TW" altLang="en-US" dirty="0" smtClean="0"/>
              <a:t>」？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定義：</a:t>
            </a:r>
            <a:endParaRPr lang="en-US" altLang="zh-TW" dirty="0" smtClean="0"/>
          </a:p>
          <a:p>
            <a:pPr lvl="1"/>
            <a:r>
              <a:rPr lang="en-US" dirty="0" err="1" smtClean="0"/>
              <a:t>園林廢物又稱為綠色廢物或園圃廢物，包括各類植物廢物</a:t>
            </a:r>
            <a:endParaRPr lang="en-US" dirty="0" smtClean="0"/>
          </a:p>
          <a:p>
            <a:pPr lvl="1"/>
            <a:r>
              <a:rPr lang="en-US" dirty="0" err="1" smtClean="0"/>
              <a:t>這類廢物可以在自然界逐漸分解</a:t>
            </a:r>
            <a:r>
              <a:rPr lang="zh-TW" altLang="en-US" dirty="0" smtClean="0"/>
              <a:t>；</a:t>
            </a:r>
            <a:r>
              <a:rPr lang="en-US" dirty="0" err="1" smtClean="0"/>
              <a:t>木質材料亦為可燃物料</a:t>
            </a:r>
            <a:endParaRPr lang="en-US" dirty="0" smtClean="0"/>
          </a:p>
          <a:p>
            <a:r>
              <a:rPr lang="en-US" dirty="0" smtClean="0"/>
              <a:t>每天約有127公噸園林廢物棄置於堆填區，約佔堆填區處置的都市固體廢物總量的1.5%</a:t>
            </a:r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25</a:t>
            </a:fld>
            <a:endParaRPr lang="zh-TW" alt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B4F36"/>
              </a:clrFrom>
              <a:clrTo>
                <a:srgbClr val="AB4F3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5139464"/>
            <a:ext cx="2016224" cy="151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158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園林廢物</a:t>
            </a:r>
            <a:r>
              <a:rPr lang="zh-TW" altLang="en-US" dirty="0" smtClean="0"/>
              <a:t>的種類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26</a:t>
            </a:fld>
            <a:endParaRPr lang="zh-TW" altLang="en-US"/>
          </a:p>
        </p:txBody>
      </p:sp>
      <p:pic>
        <p:nvPicPr>
          <p:cNvPr id="5" name="Content Placeholder 4" descr="Screen Shot 2014-10-30 at 5.08.32 PM.pn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1412776"/>
            <a:ext cx="5431339" cy="47547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處理</a:t>
            </a:r>
            <a:r>
              <a:rPr lang="en-US" dirty="0" err="1" smtClean="0"/>
              <a:t>園林廢物</a:t>
            </a:r>
            <a:r>
              <a:rPr lang="zh-TW" altLang="en-US" dirty="0" smtClean="0"/>
              <a:t>的策</a:t>
            </a:r>
            <a:r>
              <a:rPr lang="zh-TW" altLang="en-US" dirty="0"/>
              <a:t>略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 smtClean="0"/>
              <a:t>收集數據</a:t>
            </a:r>
            <a:r>
              <a:rPr lang="zh-TW" altLang="en-US" dirty="0" smtClean="0"/>
              <a:t> </a:t>
            </a:r>
            <a:endParaRPr lang="en-US" altLang="zh-TW" dirty="0" smtClean="0"/>
          </a:p>
          <a:p>
            <a:r>
              <a:rPr lang="zh-TW" altLang="zh-TW" dirty="0" smtClean="0"/>
              <a:t>推廣源頭減廢</a:t>
            </a:r>
            <a:endParaRPr lang="en-US" altLang="zh-TW" dirty="0" smtClean="0"/>
          </a:p>
          <a:p>
            <a:r>
              <a:rPr lang="zh-TW" altLang="zh-TW" dirty="0" smtClean="0"/>
              <a:t>鼓勵分類及收集</a:t>
            </a:r>
            <a:endParaRPr lang="en-US" altLang="zh-TW" dirty="0" smtClean="0"/>
          </a:p>
          <a:p>
            <a:r>
              <a:rPr lang="zh-TW" altLang="zh-TW" dirty="0" smtClean="0"/>
              <a:t>研究如何以最妥善的方法處理不可避免的廢物 </a:t>
            </a:r>
          </a:p>
          <a:p>
            <a:endParaRPr lang="zh-TW" alt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27</a:t>
            </a:fld>
            <a:endParaRPr lang="zh-TW" alt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8F0F5"/>
              </a:clrFrom>
              <a:clrTo>
                <a:srgbClr val="D8F0F5">
                  <a:alpha val="0"/>
                </a:srgbClr>
              </a:clrTo>
            </a:clrChange>
          </a:blip>
          <a:srcRect l="5607" t="39984" r="17613" b="18672"/>
          <a:stretch>
            <a:fillRect/>
          </a:stretch>
        </p:blipFill>
        <p:spPr bwMode="auto">
          <a:xfrm>
            <a:off x="1043608" y="4005064"/>
            <a:ext cx="7133428" cy="230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0500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減少園林廢物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公營部門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各政府部門會帶頭制訂園林廢物分類及收集的最佳做法，其後與相關社會人士分享</a:t>
            </a:r>
            <a:endParaRPr lang="en-US" altLang="zh-TW" dirty="0" smtClean="0"/>
          </a:p>
          <a:p>
            <a:pPr lvl="2"/>
            <a:r>
              <a:rPr lang="zh-TW" altLang="zh-TW" dirty="0" smtClean="0"/>
              <a:t>盡量在節日期間，減少使用只供展示用途的植物，亦鼓勵重新</a:t>
            </a:r>
            <a:r>
              <a:rPr lang="zh-TW" altLang="en-US" dirty="0"/>
              <a:t>栽</a:t>
            </a:r>
            <a:r>
              <a:rPr lang="zh-TW" altLang="zh-TW" dirty="0" smtClean="0"/>
              <a:t>種植物</a:t>
            </a:r>
            <a:endParaRPr lang="en-US" altLang="zh-TW" dirty="0" smtClean="0"/>
          </a:p>
          <a:p>
            <a:pPr lvl="2"/>
            <a:r>
              <a:rPr lang="zh-TW" altLang="zh-TW" dirty="0" smtClean="0"/>
              <a:t>在設計園境區</a:t>
            </a:r>
            <a:r>
              <a:rPr lang="zh-TW" altLang="en-US" dirty="0" smtClean="0"/>
              <a:t>域</a:t>
            </a:r>
            <a:r>
              <a:rPr lang="zh-TW" altLang="zh-TW" dirty="0" smtClean="0"/>
              <a:t>時，考慮如何盡量減少園林廢物的產生，例如透過減少使用一年</a:t>
            </a:r>
            <a:r>
              <a:rPr lang="zh-TW" altLang="en-US" dirty="0"/>
              <a:t>生</a:t>
            </a:r>
            <a:r>
              <a:rPr lang="zh-TW" altLang="zh-TW" dirty="0" smtClean="0"/>
              <a:t>植物 </a:t>
            </a:r>
          </a:p>
          <a:p>
            <a:pPr lvl="1"/>
            <a:r>
              <a:rPr lang="zh-TW" altLang="zh-TW" dirty="0" smtClean="0"/>
              <a:t>發出減少園林廢物的作業守</a:t>
            </a:r>
            <a:r>
              <a:rPr lang="zh-TW" altLang="en-US" dirty="0" smtClean="0"/>
              <a:t>則</a:t>
            </a:r>
            <a:r>
              <a:rPr lang="zh-TW" altLang="zh-TW" dirty="0" smtClean="0"/>
              <a:t>，協助改善香港處理這類廢物的方法</a:t>
            </a:r>
          </a:p>
          <a:p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28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9745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減少園林廢物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zh-TW" dirty="0" smtClean="0"/>
              <a:t>住戶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可將園林廢物歸作廚餘分類，以待回收 </a:t>
            </a:r>
          </a:p>
          <a:p>
            <a:r>
              <a:rPr lang="zh-TW" altLang="zh-TW" dirty="0" smtClean="0"/>
              <a:t>工商業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商業大廈的園林廢物收集工作，一般由清潔或園藝承辦商負責，其管理公司可在合約中加入相關規定，處理好分類及收集工作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29</a:t>
            </a:fld>
            <a:endParaRPr lang="zh-TW" altLang="en-US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263"/>
          <a:stretch>
            <a:fillRect/>
          </a:stretch>
        </p:blipFill>
        <p:spPr bwMode="auto">
          <a:xfrm>
            <a:off x="5436096" y="4334940"/>
            <a:ext cx="3312368" cy="200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52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HK" altLang="en-US" dirty="0"/>
              <a:t>本課將提及 </a:t>
            </a:r>
            <a:r>
              <a:rPr lang="en-US" altLang="zh-HK" dirty="0"/>
              <a:t>:</a:t>
            </a:r>
          </a:p>
          <a:p>
            <a:r>
              <a:rPr lang="zh-TW" altLang="en-US" dirty="0" smtClean="0"/>
              <a:t>香港特別行政區政府環境局於</a:t>
            </a:r>
            <a:r>
              <a:rPr lang="en-US" altLang="zh-TW" dirty="0" smtClean="0"/>
              <a:t>2014</a:t>
            </a:r>
            <a:r>
              <a:rPr lang="zh-TW" altLang="en-US" dirty="0" smtClean="0"/>
              <a:t>年發表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香港廚餘及園林廢物計劃</a:t>
            </a:r>
            <a:r>
              <a:rPr lang="en-US" altLang="zh-TW" dirty="0" smtClean="0"/>
              <a:t>2014-2022</a:t>
            </a:r>
            <a:r>
              <a:rPr lang="zh-TW" altLang="zh-TW" dirty="0" smtClean="0"/>
              <a:t>》</a:t>
            </a:r>
            <a:r>
              <a:rPr lang="zh-TW" altLang="en-US" dirty="0" smtClean="0"/>
              <a:t>，計劃列出以下幾點：</a:t>
            </a:r>
          </a:p>
          <a:p>
            <a:pPr lvl="1"/>
            <a:r>
              <a:rPr lang="zh-TW" altLang="en-US" dirty="0" smtClean="0"/>
              <a:t>減少廚餘的目標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處理廚餘的策略、方案及行動時間表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處理園林廢物的策略及措施</a:t>
            </a:r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第四課 認識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香港廚餘及園林廢物計劃</a:t>
            </a:r>
            <a:r>
              <a:rPr lang="en-US" altLang="zh-TW" dirty="0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簡介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較適合香港的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園林廢物的處理方法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自然降解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如空間容許，可將園林廢物留在原有位置或運往另一處地方，讓其隨着時間降解 </a:t>
            </a:r>
          </a:p>
          <a:p>
            <a:r>
              <a:rPr lang="zh-TW" altLang="zh-TW" dirty="0" smtClean="0"/>
              <a:t>堆肥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如空間容許，</a:t>
            </a:r>
            <a:r>
              <a:rPr lang="zh-TW" altLang="en-US" dirty="0" smtClean="0"/>
              <a:t>可</a:t>
            </a:r>
            <a:r>
              <a:rPr lang="zh-TW" altLang="zh-TW" dirty="0" smtClean="0"/>
              <a:t>把堆肥機設置在接近園林廢物較大源頭的位置。但這個方法</a:t>
            </a:r>
            <a:r>
              <a:rPr lang="zh-TW" altLang="en-US" dirty="0"/>
              <a:t>過程</a:t>
            </a:r>
            <a:r>
              <a:rPr lang="zh-TW" altLang="zh-TW" dirty="0" smtClean="0"/>
              <a:t>需時，處理大量園林廢物的效率欠佳，尤其土地空間更是一大限制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08477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較適合香港的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園林廢物的處理方法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 smtClean="0"/>
              <a:t>厭氧分解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有機資源回收中心有能力每天處理約</a:t>
            </a:r>
            <a:r>
              <a:rPr lang="en-US" altLang="zh-TW" dirty="0" smtClean="0"/>
              <a:t>35</a:t>
            </a:r>
            <a:r>
              <a:rPr lang="zh-TW" altLang="zh-TW" dirty="0" smtClean="0"/>
              <a:t>公噸的園林廢物 </a:t>
            </a:r>
          </a:p>
          <a:p>
            <a:r>
              <a:rPr lang="zh-TW" altLang="zh-TW" dirty="0" smtClean="0"/>
              <a:t>重用及回收</a:t>
            </a:r>
            <a:endParaRPr lang="en-US" altLang="zh-TW" dirty="0" smtClean="0"/>
          </a:p>
          <a:p>
            <a:pPr lvl="1"/>
            <a:r>
              <a:rPr lang="zh-TW" altLang="zh-TW" dirty="0" smtClean="0"/>
              <a:t>木料廢物及節日期間展示的植物或可分類回收，並重用或再造作燃料，例如製成木粒或木煤等 </a:t>
            </a:r>
          </a:p>
          <a:p>
            <a:pPr lvl="1"/>
            <a:endParaRPr lang="zh-TW" alt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31</a:t>
            </a:fld>
            <a:endParaRPr lang="zh-TW" alt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5E2BE"/>
              </a:clrFrom>
              <a:clrTo>
                <a:srgbClr val="E5E2BE">
                  <a:alpha val="0"/>
                </a:srgbClr>
              </a:clrTo>
            </a:clrChange>
          </a:blip>
          <a:srcRect l="4000"/>
          <a:stretch>
            <a:fillRect/>
          </a:stretch>
        </p:blipFill>
        <p:spPr bwMode="auto">
          <a:xfrm>
            <a:off x="1979712" y="4653136"/>
            <a:ext cx="1728192" cy="162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8F0F5"/>
              </a:clrFrom>
              <a:clrTo>
                <a:srgbClr val="D8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4653136"/>
            <a:ext cx="1728192" cy="162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BE6FB"/>
              </a:clrFrom>
              <a:clrTo>
                <a:srgbClr val="BBE6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4725144"/>
            <a:ext cx="1656184" cy="160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451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總結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香港都市固體廢物中，約四成為「易腐爛的廢物」，而「易腐爛的廢物」當中，約九成為廚餘</a:t>
            </a:r>
            <a:endParaRPr lang="en-US" altLang="zh-TW" dirty="0" smtClean="0"/>
          </a:p>
          <a:p>
            <a:r>
              <a:rPr lang="zh-TW" altLang="en-US" dirty="0" smtClean="0"/>
              <a:t>政府目標</a:t>
            </a:r>
            <a:r>
              <a:rPr lang="en-US" altLang="zh-HK" dirty="0" smtClean="0"/>
              <a:t>在2022年或以前，把棄置於堆填區的廚餘量減少約四成</a:t>
            </a:r>
          </a:p>
          <a:p>
            <a:r>
              <a:rPr lang="en-US" altLang="zh-TW" dirty="0" smtClean="0"/>
              <a:t>每天約有127公噸園林廢物棄置於堆填區，約佔堆填區處置的都市固體廢物總量的1.5%</a:t>
            </a:r>
          </a:p>
          <a:p>
            <a:endParaRPr lang="en-US" altLang="zh-HK" dirty="0" smtClean="0"/>
          </a:p>
          <a:p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965-118B-4B7D-9058-4843819467E3}" type="slidenum">
              <a:rPr lang="zh-HK" altLang="en-US" smtClean="0"/>
              <a:pPr/>
              <a:t>32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/>
              <a:t>        補充資料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lvl="0">
              <a:buFont typeface="Arial" pitchFamily="34" charset="0"/>
              <a:buChar char="•"/>
              <a:defRPr/>
            </a:pPr>
            <a:r>
              <a:rPr lang="zh-TW" altLang="en-US" dirty="0" smtClean="0"/>
              <a:t>老師及同學可參考以下的補充資料或活動，進一步落實「惜物減廢」</a:t>
            </a:r>
            <a:endParaRPr lang="en-US" altLang="zh-TW" dirty="0" smtClean="0"/>
          </a:p>
          <a:p>
            <a:pPr>
              <a:buNone/>
            </a:pPr>
            <a:endParaRPr lang="zh-TW" altLang="en-US" dirty="0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33</a:t>
            </a:fld>
            <a:endParaRPr lang="zh-TW" alt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75656" y="2854139"/>
            <a:ext cx="64190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FF99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9pPr>
          </a:lstStyle>
          <a:p>
            <a:pPr algn="l"/>
            <a:r>
              <a:rPr kumimoji="0" lang="ja-JP" altLang="en-US" dirty="0" smtClean="0"/>
              <a:t>             小組討論</a:t>
            </a:r>
            <a:endParaRPr kumimoji="0"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0384" y="4366691"/>
            <a:ext cx="8229600" cy="12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zh-TW" altLang="en-US" dirty="0" smtClean="0"/>
              <a:t>題目：</a:t>
            </a:r>
            <a:endParaRPr kumimoji="0" lang="en-US" altLang="zh-TW" dirty="0" smtClean="0"/>
          </a:p>
          <a:p>
            <a:pPr>
              <a:buFont typeface="Arial" charset="0"/>
              <a:buNone/>
            </a:pPr>
            <a:r>
              <a:rPr kumimoji="0" lang="en-US" altLang="zh-TW" dirty="0" smtClean="0"/>
              <a:t>	</a:t>
            </a:r>
            <a:r>
              <a:rPr kumimoji="0" lang="zh-TW" altLang="en-US" dirty="0" smtClean="0"/>
              <a:t>構思在校園推廣食物銀行的可行性</a:t>
            </a:r>
            <a:endParaRPr kumimoji="0" lang="en-US" altLang="zh-TW" dirty="0" smtClean="0"/>
          </a:p>
          <a:p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122753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小組討論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 </a:t>
            </a:r>
            <a:r>
              <a:rPr lang="zh-TW" altLang="zh-TW" dirty="0" smtClean="0"/>
              <a:t>資料： </a:t>
            </a:r>
          </a:p>
          <a:p>
            <a:pPr lvl="1"/>
            <a:r>
              <a:rPr lang="zh-TW" altLang="zh-TW" dirty="0" smtClean="0"/>
              <a:t>短片「移軸人生：油尖旺食物銀行」</a:t>
            </a:r>
            <a:r>
              <a:rPr lang="en-US" altLang="zh-TW" dirty="0" smtClean="0"/>
              <a:t>— </a:t>
            </a:r>
            <a:r>
              <a:rPr lang="en-US" altLang="zh-TW" u="sng" dirty="0" smtClean="0">
                <a:hlinkClick r:id="rId2"/>
              </a:rPr>
              <a:t>https://www.youtube.com/watch?v=qYqsMr-E2gI</a:t>
            </a:r>
            <a:r>
              <a:rPr lang="en-US" altLang="zh-TW" dirty="0" smtClean="0"/>
              <a:t> </a:t>
            </a:r>
            <a:endParaRPr lang="zh-TW" altLang="zh-TW" dirty="0" smtClean="0"/>
          </a:p>
          <a:p>
            <a:pPr lvl="1"/>
            <a:r>
              <a:rPr lang="zh-TW" altLang="zh-TW" dirty="0" smtClean="0"/>
              <a:t>短片「有線電視《為食情報局》香港大學 一念素食」</a:t>
            </a:r>
            <a:r>
              <a:rPr lang="en-US" altLang="zh-TW" dirty="0" smtClean="0"/>
              <a:t>— </a:t>
            </a:r>
            <a:r>
              <a:rPr lang="en-US" altLang="zh-TW" u="sng" dirty="0" smtClean="0">
                <a:hlinkClick r:id="rId3"/>
              </a:rPr>
              <a:t>https://www.youtube.com/watch?v=3CvcikdYWwU</a:t>
            </a:r>
            <a:r>
              <a:rPr lang="en-US" altLang="zh-TW" dirty="0" smtClean="0"/>
              <a:t> </a:t>
            </a:r>
            <a:endParaRPr lang="zh-TW" altLang="zh-TW" dirty="0" smtClean="0"/>
          </a:p>
          <a:p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34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65428" y="5791200"/>
            <a:ext cx="2305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 smtClean="0">
                <a:latin typeface="新細明體"/>
                <a:cs typeface="新細明體"/>
              </a:rPr>
              <a:t>短片來源：有線電視</a:t>
            </a:r>
            <a:r>
              <a:rPr lang="en-US" altLang="zh-TW" sz="1200" dirty="0" smtClean="0">
                <a:latin typeface="新細明體"/>
                <a:cs typeface="新細明體"/>
              </a:rPr>
              <a:t> / </a:t>
            </a:r>
            <a:r>
              <a:rPr lang="zh-TW" altLang="en-US" sz="1200" dirty="0" smtClean="0">
                <a:latin typeface="新細明體"/>
                <a:cs typeface="新細明體"/>
              </a:rPr>
              <a:t>香港衛視</a:t>
            </a:r>
            <a:endParaRPr lang="en-US" sz="1200" dirty="0" smtClean="0">
              <a:latin typeface="新細明體"/>
              <a:ea typeface="新細明體"/>
              <a:cs typeface="新細明體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補充資料：在地堆肥的挑戰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800" dirty="0" smtClean="0"/>
              <a:t>由於有機</a:t>
            </a:r>
            <a:r>
              <a:rPr lang="zh-TW" altLang="en-US" sz="2800" dirty="0"/>
              <a:t>資源回收中心</a:t>
            </a:r>
            <a:r>
              <a:rPr lang="zh-TW" altLang="en-US" sz="2800" dirty="0" smtClean="0"/>
              <a:t>的</a:t>
            </a:r>
            <a:r>
              <a:rPr lang="zh-TW" altLang="en-US" sz="2800" dirty="0"/>
              <a:t>處理能力</a:t>
            </a:r>
            <a:r>
              <a:rPr lang="zh-TW" altLang="en-US" sz="2800" dirty="0" smtClean="0"/>
              <a:t>有限，繼續鼓勵、促進及資助住戶進行在地或非在地堆肥是其中一項可行措施，然而，推行有關措施需注意以下的挑戰</a:t>
            </a:r>
            <a:r>
              <a:rPr lang="en-US" altLang="zh-TW" sz="2800" dirty="0" smtClean="0"/>
              <a:t>﹕</a:t>
            </a:r>
          </a:p>
          <a:p>
            <a:pPr marL="971550" lvl="1" indent="-514350">
              <a:buFont typeface="+mj-lt"/>
              <a:buAutoNum type="arabicPeriod"/>
            </a:pPr>
            <a:r>
              <a:rPr lang="zh-TW" altLang="en-US" dirty="0" smtClean="0"/>
              <a:t>空間限制：並非每個屋苑都有空間容納在地堆肥機</a:t>
            </a:r>
            <a:endParaRPr lang="en-US" altLang="zh-TW" dirty="0" smtClean="0"/>
          </a:p>
          <a:p>
            <a:pPr marL="971550" lvl="1" indent="-514350">
              <a:buFont typeface="+mj-lt"/>
              <a:buAutoNum type="arabicPeriod"/>
            </a:pPr>
            <a:r>
              <a:rPr lang="zh-TW" altLang="en-US" dirty="0" smtClean="0"/>
              <a:t>專業知識：進行在地堆肥須有正確的專業知識，以維持堆肥機在最佳狀態下運作，因此或需要專業管理人員。缺乏相關知識，或會影響堆肥質素，減低用家使用意慾</a:t>
            </a:r>
            <a:endParaRPr lang="zh-TW" alt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6460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補充資料：在地堆肥的挑戰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buFont typeface="+mj-lt"/>
              <a:buAutoNum type="arabicPeriod" startAt="3"/>
            </a:pPr>
            <a:r>
              <a:rPr lang="zh-TW" altLang="en-US" dirty="0" smtClean="0"/>
              <a:t>潛在滋擾：潛在的衞生及氣味問題或會造成滋擾及投訴</a:t>
            </a:r>
            <a:r>
              <a:rPr lang="en-US" altLang="zh-TW" dirty="0" smtClean="0"/>
              <a:t>(</a:t>
            </a:r>
            <a:r>
              <a:rPr lang="zh-TW" altLang="en-US" dirty="0" smtClean="0"/>
              <a:t>特別是假如廚餘程序未達要求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，因此堆肥過程以遠離民居的地方進行為佳</a:t>
            </a:r>
            <a:endParaRPr lang="en-US" altLang="zh-TW" dirty="0" smtClean="0"/>
          </a:p>
          <a:p>
            <a:pPr marL="971550" lvl="1" indent="-514350">
              <a:buFont typeface="+mj-lt"/>
              <a:buAutoNum type="arabicPeriod" startAt="4"/>
            </a:pPr>
            <a:r>
              <a:rPr lang="zh-TW" altLang="en-US" dirty="0" smtClean="0"/>
              <a:t>成本效益：在地堆肥機處理每噸廚餘的運作成本並不便宜。鑑於其規模限制，並且有需要維持良好管理，在地堆肥機的運作</a:t>
            </a:r>
            <a:r>
              <a:rPr lang="zh-TW" altLang="en-US" dirty="0"/>
              <a:t>成本約</a:t>
            </a:r>
            <a:r>
              <a:rPr lang="zh-TW" altLang="en-US" dirty="0" smtClean="0"/>
              <a:t>是有機資源回收中心的</a:t>
            </a:r>
            <a:r>
              <a:rPr lang="en-US" altLang="zh-TW" dirty="0" smtClean="0"/>
              <a:t>10</a:t>
            </a:r>
            <a:r>
              <a:rPr lang="zh-TW" altLang="en-US" dirty="0" smtClean="0"/>
              <a:t>倍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94113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在地堆肥的成本效益</a:t>
            </a:r>
            <a:endParaRPr 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37</a:t>
            </a:fld>
            <a:endParaRPr lang="zh-TW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345" y="1605111"/>
            <a:ext cx="756285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2491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各種廚餘處理方法的評估</a:t>
            </a:r>
            <a:endParaRPr lang="en-US" dirty="0"/>
          </a:p>
        </p:txBody>
      </p:sp>
      <p:sp>
        <p:nvSpPr>
          <p:cNvPr id="10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38</a:t>
            </a:fld>
            <a:endParaRPr lang="zh-TW" altLang="en-US"/>
          </a:p>
        </p:txBody>
      </p:sp>
      <p:graphicFrame>
        <p:nvGraphicFramePr>
          <p:cNvPr id="9" name="內容版面配置區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072904492"/>
              </p:ext>
            </p:extLst>
          </p:nvPr>
        </p:nvGraphicFramePr>
        <p:xfrm>
          <a:off x="179512" y="1484784"/>
          <a:ext cx="8748464" cy="48577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5407"/>
                <a:gridCol w="2296441"/>
                <a:gridCol w="2526084"/>
                <a:gridCol w="2460532"/>
              </a:tblGrid>
              <a:tr h="345295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方案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優點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缺點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備註</a:t>
                      </a:r>
                      <a:endParaRPr lang="zh-HK" altLang="en-US" sz="1600" dirty="0"/>
                    </a:p>
                  </a:txBody>
                  <a:tcPr/>
                </a:tc>
              </a:tr>
              <a:tr h="2128528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厭氧分解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十分適合用於可作生物降解而水份含量高的有機廢物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或能以生物氣體形式回收能源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最終產生的堆肥是有用的資源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需要較長時間培育足夠生物質以開始處理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處理程序的速度相對較慢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僅限於可作生物降解的廢物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世界各地廣泛採用的生物處理技術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香港對其產生的生物氣體或能源需求殷切</a:t>
                      </a:r>
                      <a:endParaRPr lang="zh-HK" altLang="en-US" sz="1600" dirty="0"/>
                    </a:p>
                  </a:txBody>
                  <a:tcPr/>
                </a:tc>
              </a:tr>
              <a:tr h="2383951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耗氧堆肥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適合用於多種可作生物降解的有機廢物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最終產生的堆肥是有用的資源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需要較長時間培育足夠生物質以開始處理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處理程序的速度相對較慢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僅限於可作生物降解的廢物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土地需求相對較大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氣味控制較困難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世界各地廣泛採用的生物處理技術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香港對堆肥產品的需求有限</a:t>
                      </a:r>
                      <a:endParaRPr lang="en-US" altLang="zh-TW" sz="1600" dirty="0" smtClean="0"/>
                    </a:p>
                    <a:p>
                      <a:endParaRPr lang="zh-HK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763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各種廚餘處理方法的評估</a:t>
            </a:r>
            <a:endParaRPr lang="en-US" dirty="0"/>
          </a:p>
        </p:txBody>
      </p:sp>
      <p:sp>
        <p:nvSpPr>
          <p:cNvPr id="10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39</a:t>
            </a:fld>
            <a:endParaRPr lang="zh-TW" altLang="en-US"/>
          </a:p>
        </p:txBody>
      </p:sp>
      <p:graphicFrame>
        <p:nvGraphicFramePr>
          <p:cNvPr id="9" name="內容版面配置區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306859369"/>
              </p:ext>
            </p:extLst>
          </p:nvPr>
        </p:nvGraphicFramePr>
        <p:xfrm>
          <a:off x="144016" y="1529824"/>
          <a:ext cx="8892480" cy="47794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7421"/>
                <a:gridCol w="2137408"/>
                <a:gridCol w="2168897"/>
                <a:gridCol w="3108754"/>
              </a:tblGrid>
              <a:tr h="383240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方案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優點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缺點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備註</a:t>
                      </a:r>
                      <a:endParaRPr lang="zh-HK" altLang="en-US" sz="1600" dirty="0"/>
                    </a:p>
                  </a:txBody>
                  <a:tcPr/>
                </a:tc>
              </a:tr>
              <a:tr h="1596688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轉化成固體生物燃料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回收能源及資源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可作為傳統鍋爐的輔助燃料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運作成本高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處理已源頭分類及可作生物降解的有機廢物不符合成本效益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由垃圾產生的燃料未有市場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以機械分類及乾化處理廢物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由於有機廢物水分含量高，乾份廢物需要大量能源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未能確定香港對固體生物燃料的需求</a:t>
                      </a:r>
                      <a:endParaRPr lang="zh-HK" altLang="en-US" sz="1600" dirty="0"/>
                    </a:p>
                  </a:txBody>
                  <a:tcPr/>
                </a:tc>
              </a:tr>
              <a:tr h="2354096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轉化成液體生物燃料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可持續使用的資源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可作為化石類運輸燃料的替代品，或用於在地產生熱力及能源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運作成本高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處理混合廚餘不符合成本效益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須採用先進或複雜的技術，當中一些技術仍處於實驗階段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熱化學</a:t>
                      </a:r>
                      <a:r>
                        <a:rPr lang="en-US" altLang="zh-TW" sz="1600" dirty="0" smtClean="0"/>
                        <a:t>/</a:t>
                      </a:r>
                      <a:r>
                        <a:rPr lang="zh-TW" altLang="en-US" sz="1600" dirty="0" smtClean="0"/>
                        <a:t>生物化學</a:t>
                      </a:r>
                      <a:r>
                        <a:rPr lang="en-US" altLang="zh-TW" sz="1600" dirty="0" smtClean="0"/>
                        <a:t>/</a:t>
                      </a:r>
                      <a:r>
                        <a:rPr lang="zh-TW" altLang="en-US" sz="1600" dirty="0" smtClean="0"/>
                        <a:t>機械程序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液體生物燃料的生產主要集中於農業，以廢物生物質作原料的研究尚在進行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雖然香港現時有設施將已分隔的油製成生物燃料，但處理混合廚餘的技術較為複雜，且未經驗證</a:t>
                      </a:r>
                      <a:endParaRPr lang="zh-HK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6798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香港都市固體廢物的組成</a:t>
            </a:r>
            <a:endParaRPr lang="en-US" dirty="0"/>
          </a:p>
        </p:txBody>
      </p:sp>
      <p:sp>
        <p:nvSpPr>
          <p:cNvPr id="12" name="內容版面配置區 11"/>
          <p:cNvSpPr>
            <a:spLocks noGrp="1"/>
          </p:cNvSpPr>
          <p:nvPr>
            <p:ph sz="half" idx="1"/>
          </p:nvPr>
        </p:nvSpPr>
        <p:spPr>
          <a:xfrm>
            <a:off x="251520" y="1639341"/>
            <a:ext cx="4608512" cy="4525963"/>
          </a:xfrm>
        </p:spPr>
        <p:txBody>
          <a:bodyPr/>
          <a:lstStyle/>
          <a:p>
            <a:r>
              <a:rPr lang="zh-TW" altLang="en-US" sz="3200" dirty="0" smtClean="0"/>
              <a:t>香港都市固體廢物中，約四成為「易腐爛的廢物」</a:t>
            </a:r>
            <a:endParaRPr lang="en-US" altLang="zh-TW" sz="3200" dirty="0" smtClean="0"/>
          </a:p>
          <a:p>
            <a:r>
              <a:rPr lang="zh-TW" altLang="en-US" sz="3200" dirty="0" smtClean="0"/>
              <a:t>而「易腐爛的廢物」當中，約九成為廚餘；其餘包括園林廢物等有機廢物</a:t>
            </a:r>
            <a:endParaRPr lang="zh-TW" altLang="en-US" sz="3200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第四課 認識</a:t>
            </a:r>
            <a:r>
              <a:rPr lang="en-US" altLang="zh-TW" dirty="0" smtClean="0"/>
              <a:t>《</a:t>
            </a:r>
            <a:r>
              <a:rPr lang="zh-TW" altLang="en-US" dirty="0" smtClean="0"/>
              <a:t>香港廚餘及園林廢物計劃</a:t>
            </a:r>
            <a:r>
              <a:rPr lang="en-US" altLang="zh-TW" dirty="0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4</a:t>
            </a:fld>
            <a:endParaRPr lang="zh-TW" altLang="en-US"/>
          </a:p>
        </p:txBody>
      </p:sp>
      <p:pic>
        <p:nvPicPr>
          <p:cNvPr id="1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587"/>
          <a:stretch>
            <a:fillRect/>
          </a:stretch>
        </p:blipFill>
        <p:spPr bwMode="auto">
          <a:xfrm>
            <a:off x="4788024" y="1700808"/>
            <a:ext cx="3825460" cy="428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橢圓 14"/>
          <p:cNvSpPr/>
          <p:nvPr/>
        </p:nvSpPr>
        <p:spPr>
          <a:xfrm>
            <a:off x="5076056" y="3429000"/>
            <a:ext cx="1728192" cy="14401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3308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各種廚餘處理方法的評估</a:t>
            </a:r>
            <a:endParaRPr lang="en-US" dirty="0"/>
          </a:p>
        </p:txBody>
      </p:sp>
      <p:sp>
        <p:nvSpPr>
          <p:cNvPr id="10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40</a:t>
            </a:fld>
            <a:endParaRPr lang="zh-TW" altLang="en-US"/>
          </a:p>
        </p:txBody>
      </p:sp>
      <p:graphicFrame>
        <p:nvGraphicFramePr>
          <p:cNvPr id="9" name="內容版面配置區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744156727"/>
              </p:ext>
            </p:extLst>
          </p:nvPr>
        </p:nvGraphicFramePr>
        <p:xfrm>
          <a:off x="144017" y="1538312"/>
          <a:ext cx="8820471" cy="4455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60067"/>
                <a:gridCol w="1704797"/>
                <a:gridCol w="2634218"/>
                <a:gridCol w="3221389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方案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優點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缺點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備註</a:t>
                      </a:r>
                      <a:endParaRPr lang="zh-HK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轉化為魚糧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魚糧是有用的資源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不同魚種需要不同營養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原料來源混雜，難以控制質素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香港的市場有限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涉及分類及消毒處理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或需持有厭惡性行業牌照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在其他國家並不普及</a:t>
                      </a:r>
                      <a:endParaRPr lang="zh-HK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轉化成動物飼料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動物飼料是有用的資源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有可能傳播動物傳染病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原料來源混雜，難以控制質素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或包含過多微量礦物質或損害動物健康的物質，例如：過量防腐劑及鹽分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僅限於已知來源及成分的廚餘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香港市場有限及正在萎縮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涉及分類及消毒處理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所有動物食飼料必須符合</a:t>
                      </a:r>
                      <a:r>
                        <a:rPr lang="en-US" altLang="zh-TW" sz="1600" dirty="0" smtClean="0"/>
                        <a:t>《</a:t>
                      </a:r>
                      <a:r>
                        <a:rPr lang="zh-TW" altLang="en-US" sz="1600" dirty="0" smtClean="0"/>
                        <a:t>公眾衛生</a:t>
                      </a:r>
                      <a:r>
                        <a:rPr lang="en-US" altLang="zh-TW" sz="1600" dirty="0" smtClean="0"/>
                        <a:t>(</a:t>
                      </a:r>
                      <a:r>
                        <a:rPr lang="zh-TW" altLang="en-US" sz="1600" dirty="0" smtClean="0"/>
                        <a:t>動物及禽鳥</a:t>
                      </a:r>
                      <a:r>
                        <a:rPr lang="en-US" altLang="zh-TW" sz="1600" dirty="0" smtClean="0"/>
                        <a:t>)(</a:t>
                      </a:r>
                      <a:r>
                        <a:rPr lang="zh-TW" altLang="en-US" sz="1600" dirty="0" smtClean="0"/>
                        <a:t>化學物殘餘</a:t>
                      </a:r>
                      <a:r>
                        <a:rPr lang="en-US" altLang="zh-TW" sz="1600" dirty="0" smtClean="0"/>
                        <a:t>)</a:t>
                      </a:r>
                      <a:r>
                        <a:rPr lang="zh-TW" altLang="en-US" sz="1600" dirty="0" smtClean="0"/>
                        <a:t>規例</a:t>
                      </a:r>
                      <a:r>
                        <a:rPr lang="en-US" altLang="zh-TW" sz="1600" dirty="0" smtClean="0"/>
                        <a:t>》(139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N</a:t>
                      </a:r>
                      <a:r>
                        <a:rPr lang="zh-TW" altLang="en-US" sz="1600" dirty="0" smtClean="0"/>
                        <a:t>章</a:t>
                      </a:r>
                      <a:r>
                        <a:rPr lang="en-US" altLang="zh-TW" sz="1600" dirty="0" smtClean="0"/>
                        <a:t>)</a:t>
                      </a:r>
                      <a:r>
                        <a:rPr lang="zh-TW" altLang="en-US" sz="1600" dirty="0" smtClean="0"/>
                        <a:t>的規定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dirty="0" smtClean="0"/>
                        <a:t>在歐洲，</a:t>
                      </a:r>
                      <a:r>
                        <a:rPr lang="en-US" altLang="zh-TW" sz="1600" dirty="0" smtClean="0"/>
                        <a:t>《</a:t>
                      </a:r>
                      <a:r>
                        <a:rPr lang="zh-TW" altLang="en-US" sz="1600" dirty="0" smtClean="0"/>
                        <a:t>動物副產品規例</a:t>
                      </a:r>
                      <a:r>
                        <a:rPr lang="en-US" altLang="zh-TW" sz="1600" dirty="0" smtClean="0"/>
                        <a:t>》(</a:t>
                      </a:r>
                      <a:r>
                        <a:rPr lang="zh-TW" altLang="en-US" sz="1600" dirty="0" smtClean="0"/>
                        <a:t>動物副產品規例</a:t>
                      </a:r>
                      <a:r>
                        <a:rPr lang="en-US" altLang="zh-TW" sz="1600" dirty="0" smtClean="0"/>
                        <a:t>EC1774/2002</a:t>
                      </a:r>
                      <a:r>
                        <a:rPr lang="zh-TW" altLang="en-US" sz="1600" dirty="0" smtClean="0"/>
                        <a:t>號</a:t>
                      </a:r>
                      <a:r>
                        <a:rPr lang="en-US" altLang="zh-TW" sz="1600" dirty="0" smtClean="0"/>
                        <a:t>)</a:t>
                      </a:r>
                      <a:r>
                        <a:rPr lang="zh-TW" altLang="en-US" sz="1600" dirty="0" smtClean="0"/>
                        <a:t>訂明廚餘為有潛在風險的物料，並不適合用於動物飼料。有些國家</a:t>
                      </a:r>
                      <a:r>
                        <a:rPr lang="en-US" altLang="zh-TW" sz="1600" dirty="0" smtClean="0"/>
                        <a:t>(</a:t>
                      </a:r>
                      <a:r>
                        <a:rPr lang="zh-TW" altLang="en-US" sz="1600" dirty="0" smtClean="0"/>
                        <a:t>例如加拿大及澳洲</a:t>
                      </a:r>
                      <a:r>
                        <a:rPr lang="en-US" altLang="zh-TW" sz="1600" dirty="0" smtClean="0"/>
                        <a:t>)</a:t>
                      </a:r>
                      <a:r>
                        <a:rPr lang="zh-TW" altLang="en-US" sz="1600" dirty="0" smtClean="0"/>
                        <a:t>亦禁止以廚餘餵飼農畜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zh-HK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846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補充資料：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各種廚餘處理方法的評估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41</a:t>
            </a:fld>
            <a:endParaRPr lang="zh-TW" altLang="en-US"/>
          </a:p>
        </p:txBody>
      </p:sp>
      <p:graphicFrame>
        <p:nvGraphicFramePr>
          <p:cNvPr id="9" name="內容版面配置區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835059260"/>
              </p:ext>
            </p:extLst>
          </p:nvPr>
        </p:nvGraphicFramePr>
        <p:xfrm>
          <a:off x="179513" y="1555110"/>
          <a:ext cx="8784975" cy="435460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9632"/>
                <a:gridCol w="2027810"/>
                <a:gridCol w="2257476"/>
                <a:gridCol w="3240057"/>
              </a:tblGrid>
              <a:tr h="361722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方案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優點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缺點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備註</a:t>
                      </a:r>
                      <a:endParaRPr lang="zh-HK" altLang="en-US" sz="1600" dirty="0"/>
                    </a:p>
                  </a:txBody>
                  <a:tcPr/>
                </a:tc>
              </a:tr>
              <a:tr h="3805362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雜項方法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減少體積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處理程序完成後，或能製成有用的產品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一般屬小規模運作</a:t>
                      </a:r>
                      <a:endParaRPr lang="en-US" altLang="zh-TW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600" dirty="0" smtClean="0"/>
                        <a:t>一般需要第二重處理程序，或涉及高昂的運作成本</a:t>
                      </a:r>
                      <a:endParaRPr lang="zh-HK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zh-TW" altLang="en-US" sz="1600" dirty="0" smtClean="0"/>
                        <a:t>包括以下各項：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b="1" dirty="0" smtClean="0"/>
                        <a:t>發酵料</a:t>
                      </a:r>
                      <a:r>
                        <a:rPr lang="en-US" altLang="zh-TW" sz="1600" b="1" dirty="0" smtClean="0"/>
                        <a:t>(</a:t>
                      </a:r>
                      <a:r>
                        <a:rPr lang="en-US" altLang="zh-TW" sz="1600" b="1" dirty="0" err="1" smtClean="0"/>
                        <a:t>Bokashi</a:t>
                      </a:r>
                      <a:r>
                        <a:rPr lang="en-US" altLang="zh-TW" sz="1600" b="1" dirty="0" smtClean="0"/>
                        <a:t>)</a:t>
                      </a:r>
                      <a:r>
                        <a:rPr lang="zh-TW" altLang="en-US" sz="1600" dirty="0" smtClean="0"/>
                        <a:t>：已發酵的廚餘需埋於泥土內作第二重發酵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b="1" dirty="0" smtClean="0"/>
                        <a:t>脫水</a:t>
                      </a:r>
                      <a:r>
                        <a:rPr lang="zh-TW" altLang="en-US" sz="1600" dirty="0" smtClean="0"/>
                        <a:t>：已脫水的廚餘仍需經過分解程序，才能用作堆肥。脫水過程須耗用大量能源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b="1" dirty="0" smtClean="0"/>
                        <a:t>生物</a:t>
                      </a:r>
                      <a:r>
                        <a:rPr lang="en-US" altLang="zh-TW" sz="1600" b="1" dirty="0" smtClean="0"/>
                        <a:t>(</a:t>
                      </a:r>
                      <a:r>
                        <a:rPr lang="zh-TW" altLang="en-US" sz="1600" b="1" dirty="0" smtClean="0"/>
                        <a:t>例如：蚯蚓或黑水虻等</a:t>
                      </a:r>
                      <a:r>
                        <a:rPr lang="en-US" altLang="zh-TW" sz="1600" b="1" dirty="0" smtClean="0"/>
                        <a:t>)</a:t>
                      </a:r>
                      <a:r>
                        <a:rPr lang="zh-TW" altLang="en-US" sz="1600" dirty="0" smtClean="0"/>
                        <a:t>：試驗中或運作規模相對較小。若引進外來物種，或會造成生態問題</a:t>
                      </a:r>
                      <a:endParaRPr lang="en-US" altLang="zh-TW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en-US" sz="1600" b="1" dirty="0" smtClean="0"/>
                        <a:t>磨碎廚餘並通過污水系統排走</a:t>
                      </a:r>
                      <a:r>
                        <a:rPr lang="zh-TW" altLang="en-US" sz="1600" dirty="0" smtClean="0"/>
                        <a:t>：這可能影響污水處理系統包污水設施，國際間欠缺大規模使用</a:t>
                      </a:r>
                      <a:r>
                        <a:rPr lang="en-US" altLang="zh-TW" sz="1600" dirty="0" smtClean="0"/>
                        <a:t>(</a:t>
                      </a:r>
                      <a:r>
                        <a:rPr lang="zh-TW" altLang="en-US" sz="1600" dirty="0" smtClean="0"/>
                        <a:t>特別是多層大廈</a:t>
                      </a:r>
                      <a:r>
                        <a:rPr lang="en-US" altLang="zh-TW" sz="1600" dirty="0" smtClean="0"/>
                        <a:t>)</a:t>
                      </a:r>
                      <a:r>
                        <a:rPr lang="zh-TW" altLang="en-US" sz="1600" dirty="0" smtClean="0"/>
                        <a:t>的經驗和定論，亦有些城市禁止有關做法</a:t>
                      </a:r>
                      <a:endParaRPr lang="zh-HK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92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資料來源</a:t>
            </a:r>
            <a:endParaRPr lang="en-US" dirty="0"/>
          </a:p>
        </p:txBody>
      </p:sp>
      <p:sp>
        <p:nvSpPr>
          <p:cNvPr id="15" name="內容版面配置區 1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8816" cy="4525963"/>
          </a:xfrm>
        </p:spPr>
        <p:txBody>
          <a:bodyPr/>
          <a:lstStyle/>
          <a:p>
            <a:pPr marL="285750" lvl="1"/>
            <a:r>
              <a:rPr lang="zh-TW" altLang="zh-TW" dirty="0" smtClean="0"/>
              <a:t>資料： </a:t>
            </a:r>
          </a:p>
          <a:p>
            <a:pPr marL="542925" lvl="2" indent="-285750"/>
            <a:r>
              <a:rPr lang="zh-TW" altLang="zh-TW" dirty="0" smtClean="0"/>
              <a:t>香港政府新聞報 </a:t>
            </a:r>
          </a:p>
          <a:p>
            <a:pPr marL="542925" lvl="2" indent="-285750"/>
            <a:r>
              <a:rPr lang="zh-TW" altLang="zh-TW" dirty="0" smtClean="0"/>
              <a:t>經濟通 </a:t>
            </a:r>
          </a:p>
          <a:p>
            <a:pPr marL="542925" lvl="2" indent="-285750"/>
            <a:r>
              <a:rPr lang="zh-TW" altLang="zh-TW" dirty="0" smtClean="0"/>
              <a:t>明報 </a:t>
            </a:r>
          </a:p>
          <a:p>
            <a:pPr marL="542925" lvl="2" indent="-285750"/>
            <a:r>
              <a:rPr lang="zh-TW" altLang="zh-TW" dirty="0" smtClean="0"/>
              <a:t>星島日報 </a:t>
            </a:r>
          </a:p>
          <a:p>
            <a:pPr marL="285750" lvl="1"/>
            <a:r>
              <a:rPr lang="zh-TW" altLang="zh-TW" dirty="0" smtClean="0"/>
              <a:t>短片： </a:t>
            </a:r>
          </a:p>
          <a:p>
            <a:pPr marL="542925" lvl="2" indent="-285750"/>
            <a:r>
              <a:rPr lang="zh-TW" altLang="zh-TW" dirty="0" smtClean="0"/>
              <a:t>有線電視</a:t>
            </a:r>
            <a:r>
              <a:rPr lang="en-US" altLang="zh-TW" dirty="0" smtClean="0"/>
              <a:t> (2014</a:t>
            </a:r>
            <a:r>
              <a:rPr lang="zh-TW" altLang="zh-TW" dirty="0" smtClean="0"/>
              <a:t>年</a:t>
            </a:r>
            <a:r>
              <a:rPr lang="en-US" altLang="zh-TW" dirty="0" smtClean="0"/>
              <a:t>8</a:t>
            </a:r>
            <a:r>
              <a:rPr lang="zh-TW" altLang="zh-TW" dirty="0" smtClean="0"/>
              <a:t>月</a:t>
            </a:r>
            <a:r>
              <a:rPr lang="en-US" altLang="zh-TW" dirty="0" smtClean="0"/>
              <a:t>14</a:t>
            </a:r>
            <a:r>
              <a:rPr lang="zh-TW" altLang="zh-TW" dirty="0" smtClean="0"/>
              <a:t>日</a:t>
            </a:r>
            <a:r>
              <a:rPr lang="en-US" altLang="zh-TW" dirty="0" smtClean="0"/>
              <a:t>)</a:t>
            </a:r>
            <a:r>
              <a:rPr lang="zh-TW" altLang="zh-TW" dirty="0" smtClean="0"/>
              <a:t>，</a:t>
            </a:r>
            <a:endParaRPr lang="en-US" altLang="zh-TW" dirty="0" smtClean="0"/>
          </a:p>
          <a:p>
            <a:pPr marL="542925" lvl="2" indent="-285750">
              <a:buNone/>
            </a:pPr>
            <a:r>
              <a:rPr lang="zh-TW" altLang="zh-TW" dirty="0" smtClean="0"/>
              <a:t>「《為食情報局》香港大學 一念素食」 </a:t>
            </a:r>
          </a:p>
          <a:p>
            <a:pPr marL="542925" lvl="2" indent="-285750"/>
            <a:r>
              <a:rPr lang="zh-TW" altLang="zh-TW" dirty="0" smtClean="0"/>
              <a:t>香港衛視</a:t>
            </a:r>
            <a:r>
              <a:rPr lang="en-US" altLang="zh-TW" dirty="0" smtClean="0"/>
              <a:t> (2012</a:t>
            </a:r>
            <a:r>
              <a:rPr lang="zh-TW" altLang="zh-TW" dirty="0" smtClean="0"/>
              <a:t>年</a:t>
            </a:r>
            <a:r>
              <a:rPr lang="en-US" altLang="zh-TW" dirty="0" smtClean="0"/>
              <a:t>3</a:t>
            </a:r>
            <a:r>
              <a:rPr lang="zh-TW" altLang="zh-TW" dirty="0" smtClean="0"/>
              <a:t>月</a:t>
            </a:r>
            <a:r>
              <a:rPr lang="en-US" altLang="zh-TW" dirty="0" smtClean="0"/>
              <a:t>1</a:t>
            </a:r>
            <a:r>
              <a:rPr lang="zh-TW" altLang="zh-TW" dirty="0" smtClean="0"/>
              <a:t>日</a:t>
            </a:r>
            <a:r>
              <a:rPr lang="en-US" altLang="zh-TW" dirty="0" smtClean="0"/>
              <a:t>)</a:t>
            </a:r>
            <a:r>
              <a:rPr lang="zh-TW" altLang="zh-TW" dirty="0" smtClean="0"/>
              <a:t>，</a:t>
            </a:r>
            <a:endParaRPr lang="en-US" altLang="zh-TW" dirty="0" smtClean="0"/>
          </a:p>
          <a:p>
            <a:pPr marL="542925" lvl="2" indent="-285750">
              <a:buNone/>
            </a:pPr>
            <a:r>
              <a:rPr lang="zh-TW" altLang="zh-TW" dirty="0" smtClean="0"/>
              <a:t>「移軸人生：油尖旺食物銀行 」 </a:t>
            </a:r>
            <a:endParaRPr lang="zh-TW" altLang="en-US" dirty="0" smtClean="0"/>
          </a:p>
        </p:txBody>
      </p:sp>
      <p:sp>
        <p:nvSpPr>
          <p:cNvPr id="16" name="內容版面配置區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57188" lvl="1">
              <a:tabLst>
                <a:tab pos="801688" algn="l"/>
              </a:tabLst>
            </a:pPr>
            <a:r>
              <a:rPr lang="zh-TW" altLang="zh-TW" dirty="0" smtClean="0"/>
              <a:t>圖片： </a:t>
            </a:r>
          </a:p>
          <a:p>
            <a:pPr marL="630238" lvl="2"/>
            <a:r>
              <a:rPr lang="zh-TW" altLang="zh-TW" dirty="0" smtClean="0"/>
              <a:t>環境局 </a:t>
            </a:r>
          </a:p>
          <a:p>
            <a:pPr marL="630238" lvl="2"/>
            <a:r>
              <a:rPr lang="en-US" altLang="zh-TW" dirty="0" smtClean="0"/>
              <a:t>http://m2.biz.itc.cn/pic/new/n/25/22/Img5432225_n.jpg</a:t>
            </a:r>
            <a:endParaRPr lang="zh-TW" altLang="zh-TW" dirty="0" smtClean="0"/>
          </a:p>
          <a:p>
            <a:pPr marL="630238" lvl="2"/>
            <a:r>
              <a:rPr lang="en-US" altLang="zh-TW" dirty="0" smtClean="0"/>
              <a:t>http://link.photo.pchome.com.tw/s13/miyako13/178/134571383466/ </a:t>
            </a:r>
            <a:endParaRPr lang="zh-TW" altLang="zh-TW" dirty="0" smtClean="0"/>
          </a:p>
          <a:p>
            <a:pPr marL="630238" lvl="2"/>
            <a:r>
              <a:rPr lang="en-US" altLang="zh-TW" dirty="0" smtClean="0"/>
              <a:t>http://ext.pimg.tw/mylifestyle/1328160263-2788557019.jpg</a:t>
            </a:r>
            <a:endParaRPr lang="zh-TW" altLang="zh-TW" dirty="0" smtClean="0"/>
          </a:p>
          <a:p>
            <a:endParaRPr lang="zh-TW" altLang="en-US" dirty="0"/>
          </a:p>
        </p:txBody>
      </p:sp>
      <p:sp>
        <p:nvSpPr>
          <p:cNvPr id="5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42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甚麼是廚餘？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定義：</a:t>
            </a:r>
            <a:endParaRPr lang="en-US" altLang="zh-TW" dirty="0" smtClean="0"/>
          </a:p>
          <a:p>
            <a:pPr lvl="1"/>
            <a:r>
              <a:rPr lang="en-US" dirty="0" err="1" smtClean="0"/>
              <a:t>廚餘是指任何在食物製作、分發、儲存及預備膳食或用膳過程中產生的廢物，包括生／熟食物、可食用及不可食用的部分</a:t>
            </a:r>
            <a:endParaRPr lang="en-US" dirty="0" smtClean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5</a:t>
            </a:fld>
            <a:endParaRPr lang="zh-TW" altLang="en-US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389" b="7722"/>
          <a:stretch>
            <a:fillRect/>
          </a:stretch>
        </p:blipFill>
        <p:spPr bwMode="auto">
          <a:xfrm>
            <a:off x="6156177" y="4761148"/>
            <a:ext cx="1008112" cy="126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2DDB3"/>
              </a:clrFrom>
              <a:clrTo>
                <a:srgbClr val="E2DDB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509120"/>
            <a:ext cx="5397768" cy="145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389" b="7722"/>
          <a:stretch>
            <a:fillRect/>
          </a:stretch>
        </p:blipFill>
        <p:spPr bwMode="auto">
          <a:xfrm>
            <a:off x="6948264" y="4761148"/>
            <a:ext cx="1008112" cy="126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389" b="7722"/>
          <a:stretch>
            <a:fillRect/>
          </a:stretch>
        </p:blipFill>
        <p:spPr bwMode="auto">
          <a:xfrm>
            <a:off x="7740352" y="4761149"/>
            <a:ext cx="1008112" cy="126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甚麼是廚餘？</a:t>
            </a:r>
            <a:endParaRPr lang="en-US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6</a:t>
            </a:fld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387"/>
          <a:stretch>
            <a:fillRect/>
          </a:stretch>
        </p:blipFill>
        <p:spPr bwMode="auto">
          <a:xfrm>
            <a:off x="1835696" y="1484784"/>
            <a:ext cx="5544616" cy="486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9904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香港的廚餘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65113" lvl="2" algn="ctr">
              <a:buNone/>
            </a:pPr>
            <a:r>
              <a:rPr lang="en-US" altLang="zh-TW" sz="1800" b="1" dirty="0" smtClean="0"/>
              <a:t>2011</a:t>
            </a:r>
            <a:r>
              <a:rPr lang="zh-TW" altLang="en-US" sz="1800" b="1" dirty="0" smtClean="0"/>
              <a:t>年易腐爛食物的分項數字</a:t>
            </a:r>
            <a:endParaRPr lang="en-US" altLang="zh-TW" sz="1800" b="1" dirty="0" smtClean="0"/>
          </a:p>
          <a:p>
            <a:pPr marL="265113" lvl="2" algn="ctr">
              <a:buNone/>
            </a:pPr>
            <a:r>
              <a:rPr lang="zh-TW" altLang="en-US" sz="1200" dirty="0" smtClean="0"/>
              <a:t>公噸／每日（在都市固體廢物中所佔百分比）</a:t>
            </a:r>
            <a:endParaRPr lang="zh-TW" altLang="en-US" sz="1200" dirty="0"/>
          </a:p>
        </p:txBody>
      </p:sp>
      <p:sp>
        <p:nvSpPr>
          <p:cNvPr id="10" name="內容版面配置區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HK" dirty="0" smtClean="0"/>
              <a:t>在2011年，香港人每天共丟棄約3,600公噸廚餘</a:t>
            </a:r>
          </a:p>
          <a:p>
            <a:pPr lvl="1"/>
            <a:r>
              <a:rPr lang="en-US" altLang="zh-HK" dirty="0" err="1" smtClean="0"/>
              <a:t>其中三分之二來自家居</a:t>
            </a:r>
            <a:endParaRPr lang="en-US" altLang="zh-HK" dirty="0" smtClean="0"/>
          </a:p>
          <a:p>
            <a:pPr lvl="1">
              <a:buNone/>
            </a:pPr>
            <a:r>
              <a:rPr lang="en-US" altLang="zh-HK" dirty="0" smtClean="0"/>
              <a:t>（約2,500公噸）</a:t>
            </a:r>
          </a:p>
          <a:p>
            <a:pPr lvl="1"/>
            <a:r>
              <a:rPr lang="en-US" altLang="zh-HK" dirty="0" err="1" smtClean="0"/>
              <a:t>三分之一來自與食品相關的工商業源頭</a:t>
            </a:r>
            <a:endParaRPr lang="en-US" altLang="zh-HK" dirty="0" smtClean="0"/>
          </a:p>
          <a:p>
            <a:pPr lvl="1">
              <a:buNone/>
            </a:pPr>
            <a:r>
              <a:rPr lang="en-US" altLang="zh-HK" dirty="0" smtClean="0"/>
              <a:t>（約1,100公噸）</a:t>
            </a:r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411"/>
          <a:stretch>
            <a:fillRect/>
          </a:stretch>
        </p:blipFill>
        <p:spPr bwMode="auto">
          <a:xfrm>
            <a:off x="755576" y="2204864"/>
            <a:ext cx="326841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90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內容版面配置區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TW" altLang="en-US" b="1" dirty="0" smtClean="0"/>
              <a:t>香港廚餘</a:t>
            </a:r>
            <a:r>
              <a:rPr lang="zh-TW" altLang="en-US" b="1" smtClean="0"/>
              <a:t>平均每日棄置</a:t>
            </a:r>
            <a:r>
              <a:rPr lang="zh-TW" altLang="en-US" b="1" dirty="0" smtClean="0"/>
              <a:t>量（</a:t>
            </a:r>
            <a:r>
              <a:rPr lang="en-US" altLang="zh-TW" b="1" dirty="0" smtClean="0"/>
              <a:t>2003-2012</a:t>
            </a:r>
            <a:r>
              <a:rPr lang="zh-TW" altLang="en-US" b="1" dirty="0" smtClean="0"/>
              <a:t>）</a:t>
            </a:r>
            <a:endParaRPr lang="en-US" altLang="zh-TW" b="1" dirty="0" smtClean="0"/>
          </a:p>
          <a:p>
            <a:pPr algn="ctr">
              <a:buNone/>
            </a:pPr>
            <a:endParaRPr lang="en-US" altLang="zh-TW" sz="2800" dirty="0" smtClean="0"/>
          </a:p>
          <a:p>
            <a:pPr algn="ctr">
              <a:buNone/>
            </a:pPr>
            <a:endParaRPr lang="en-US" altLang="zh-TW" sz="2800" dirty="0" smtClean="0"/>
          </a:p>
          <a:p>
            <a:pPr algn="ctr">
              <a:buNone/>
            </a:pPr>
            <a:endParaRPr lang="en-US" altLang="zh-TW" sz="2800" dirty="0" smtClean="0"/>
          </a:p>
          <a:p>
            <a:pPr algn="ctr">
              <a:buNone/>
            </a:pPr>
            <a:endParaRPr lang="en-US" altLang="zh-TW" sz="2800" dirty="0" smtClean="0"/>
          </a:p>
          <a:p>
            <a:pPr algn="ctr">
              <a:buNone/>
            </a:pPr>
            <a:endParaRPr lang="en-US" altLang="zh-TW" sz="2800" dirty="0" smtClean="0"/>
          </a:p>
          <a:p>
            <a:pPr algn="ctr">
              <a:buNone/>
            </a:pPr>
            <a:endParaRPr lang="en-US" altLang="zh-TW" sz="2800" dirty="0" smtClean="0"/>
          </a:p>
          <a:p>
            <a:pPr marL="363538" indent="-363538"/>
            <a:r>
              <a:rPr lang="en-US" altLang="zh-HK" sz="2800" dirty="0" smtClean="0"/>
              <a:t>我們棄置的廚餘，相當於每24小時計約250輛雙層巴士或每年計接近10</a:t>
            </a:r>
            <a:r>
              <a:rPr lang="zh-TW" altLang="en-US" sz="2800" dirty="0" smtClean="0"/>
              <a:t>萬</a:t>
            </a:r>
            <a:r>
              <a:rPr lang="en-US" altLang="zh-HK" sz="2800" dirty="0" err="1" smtClean="0"/>
              <a:t>輛雙層巴士的重量</a:t>
            </a:r>
            <a:endParaRPr lang="zh-TW" alt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香港的廚餘</a:t>
            </a:r>
            <a:endParaRPr lang="en-US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8</a:t>
            </a:fld>
            <a:endParaRPr lang="zh-TW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601"/>
          <a:stretch>
            <a:fillRect/>
          </a:stretch>
        </p:blipFill>
        <p:spPr bwMode="auto">
          <a:xfrm>
            <a:off x="1115616" y="2132857"/>
            <a:ext cx="6858676" cy="310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285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香港及其他城市的家居廚</a:t>
            </a:r>
            <a:r>
              <a:rPr lang="zh-TW" altLang="en-US" dirty="0"/>
              <a:t>餘</a:t>
            </a:r>
            <a:endParaRPr lang="en-US" dirty="0"/>
          </a:p>
        </p:txBody>
      </p:sp>
      <p:sp>
        <p:nvSpPr>
          <p:cNvPr id="22" name="內容版面配置區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sz="2800" dirty="0" smtClean="0"/>
              <a:t>雖然其他經濟發達的城市亦產生大量廚餘，但香港的人均廚餘量卻</a:t>
            </a:r>
            <a:r>
              <a:rPr lang="zh-TW" altLang="en-US" sz="2800" dirty="0"/>
              <a:t>比這些城市</a:t>
            </a:r>
            <a:r>
              <a:rPr lang="zh-TW" altLang="en-US" sz="2800" dirty="0" smtClean="0"/>
              <a:t>多</a:t>
            </a:r>
            <a:r>
              <a:rPr lang="zh-TW" altLang="en-US" sz="2800" dirty="0"/>
              <a:t>出近一</a:t>
            </a:r>
            <a:r>
              <a:rPr lang="zh-TW" altLang="en-US" sz="2800" dirty="0" smtClean="0"/>
              <a:t>倍</a:t>
            </a:r>
            <a:endParaRPr lang="zh-TW" altLang="en-US" sz="2800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第四課 認識</a:t>
            </a:r>
            <a:r>
              <a:rPr lang="en-US" altLang="zh-TW" smtClean="0"/>
              <a:t>《</a:t>
            </a:r>
            <a:r>
              <a:rPr lang="zh-TW" altLang="en-US" smtClean="0"/>
              <a:t>香港廚餘及園林廢物計劃</a:t>
            </a:r>
            <a:r>
              <a:rPr lang="en-US" altLang="zh-TW" smtClean="0"/>
              <a:t>2014-2022》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9</a:t>
            </a:fld>
            <a:endParaRPr lang="zh-TW" altLang="en-US"/>
          </a:p>
        </p:txBody>
      </p:sp>
      <p:grpSp>
        <p:nvGrpSpPr>
          <p:cNvPr id="11" name="群組 10"/>
          <p:cNvGrpSpPr/>
          <p:nvPr/>
        </p:nvGrpSpPr>
        <p:grpSpPr>
          <a:xfrm>
            <a:off x="2195736" y="1268760"/>
            <a:ext cx="6468628" cy="3312368"/>
            <a:chOff x="1403648" y="1340768"/>
            <a:chExt cx="6468628" cy="3312368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-1818" b="18182"/>
            <a:stretch>
              <a:fillRect/>
            </a:stretch>
          </p:blipFill>
          <p:spPr bwMode="auto">
            <a:xfrm>
              <a:off x="1547664" y="1340768"/>
              <a:ext cx="6324612" cy="3312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1403648" y="1412776"/>
              <a:ext cx="288032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20" name="群組 19"/>
          <p:cNvGrpSpPr/>
          <p:nvPr/>
        </p:nvGrpSpPr>
        <p:grpSpPr>
          <a:xfrm>
            <a:off x="323528" y="4365104"/>
            <a:ext cx="3020628" cy="693658"/>
            <a:chOff x="4860032" y="4581128"/>
            <a:chExt cx="3020628" cy="693658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2240" t="88879"/>
            <a:stretch>
              <a:fillRect/>
            </a:stretch>
          </p:blipFill>
          <p:spPr bwMode="auto">
            <a:xfrm>
              <a:off x="4860032" y="4581128"/>
              <a:ext cx="3020628" cy="440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文字方塊 18"/>
            <p:cNvSpPr txBox="1"/>
            <p:nvPr/>
          </p:nvSpPr>
          <p:spPr>
            <a:xfrm>
              <a:off x="4860032" y="5013176"/>
              <a:ext cx="14401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100" dirty="0" smtClean="0">
                  <a:solidFill>
                    <a:schemeClr val="bg1">
                      <a:lumMod val="50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（大約每年計算）</a:t>
              </a:r>
              <a:endParaRPr lang="zh-TW" altLang="en-US" sz="1100" dirty="0">
                <a:solidFill>
                  <a:schemeClr val="bg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4668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good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6431</TotalTime>
  <Words>3133</Words>
  <Application>Microsoft Office PowerPoint</Application>
  <PresentationFormat>如螢幕大小 (4:3)</PresentationFormat>
  <Paragraphs>404</Paragraphs>
  <Slides>42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43" baseType="lpstr">
      <vt:lpstr>Office 佈景主題</vt:lpstr>
      <vt:lpstr>第四課 認識《香港廚餘及園林廢物計劃2014-2022》</vt:lpstr>
      <vt:lpstr>目錄</vt:lpstr>
      <vt:lpstr>簡介</vt:lpstr>
      <vt:lpstr>香港都市固體廢物的組成</vt:lpstr>
      <vt:lpstr>甚麼是廚餘？</vt:lpstr>
      <vt:lpstr>甚麼是廚餘？</vt:lpstr>
      <vt:lpstr>香港的廚餘</vt:lpstr>
      <vt:lpstr>香港的廚餘</vt:lpstr>
      <vt:lpstr>香港及其他城市的家居廚餘</vt:lpstr>
      <vt:lpstr>處理廚餘的目標</vt:lpstr>
      <vt:lpstr>達成目標的策略</vt:lpstr>
      <vt:lpstr>廚餘管理方案</vt:lpstr>
      <vt:lpstr>動員全民參與 避免產生廚餘</vt:lpstr>
      <vt:lpstr>捐贈過剩食物 供他人分享食用</vt:lpstr>
      <vt:lpstr>避免產生廚餘</vt:lpstr>
      <vt:lpstr>廚餘分類和收集</vt:lpstr>
      <vt:lpstr>廚餘分類和收集</vt:lpstr>
      <vt:lpstr>廚餘分類和收集</vt:lpstr>
      <vt:lpstr>廚餘分類和收集</vt:lpstr>
      <vt:lpstr>收集和運送廚餘</vt:lpstr>
      <vt:lpstr>循環再造 以回收能源及營養素</vt:lpstr>
      <vt:lpstr>有機資源回收中心網絡</vt:lpstr>
      <vt:lpstr>有機資源回收中心網絡</vt:lpstr>
      <vt:lpstr>未來減少廚餘估算及 行動時間表</vt:lpstr>
      <vt:lpstr>何謂「園林廢物」？</vt:lpstr>
      <vt:lpstr>園林廢物的種類</vt:lpstr>
      <vt:lpstr>處理園林廢物的策略</vt:lpstr>
      <vt:lpstr>減少園林廢物</vt:lpstr>
      <vt:lpstr>減少園林廢物</vt:lpstr>
      <vt:lpstr>較適合香港的 園林廢物的處理方法</vt:lpstr>
      <vt:lpstr>較適合香港的 園林廢物的處理方法</vt:lpstr>
      <vt:lpstr>總結</vt:lpstr>
      <vt:lpstr>        補充資料</vt:lpstr>
      <vt:lpstr>小組討論</vt:lpstr>
      <vt:lpstr>補充資料：在地堆肥的挑戰</vt:lpstr>
      <vt:lpstr>補充資料：在地堆肥的挑戰</vt:lpstr>
      <vt:lpstr>補充資料： 在地堆肥的成本效益</vt:lpstr>
      <vt:lpstr>補充資料： 各種廚餘處理方法的評估</vt:lpstr>
      <vt:lpstr>補充資料： 各種廚餘處理方法的評估</vt:lpstr>
      <vt:lpstr>補充資料： 各種廚餘處理方法的評估</vt:lpstr>
      <vt:lpstr>補充資料： 各種廚餘處理方法的評估</vt:lpstr>
      <vt:lpstr>資料來源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Helpdesk</dc:creator>
  <cp:lastModifiedBy>PC15</cp:lastModifiedBy>
  <cp:revision>286</cp:revision>
  <cp:lastPrinted>2014-05-14T02:51:10Z</cp:lastPrinted>
  <dcterms:created xsi:type="dcterms:W3CDTF">2014-01-04T14:40:45Z</dcterms:created>
  <dcterms:modified xsi:type="dcterms:W3CDTF">2015-08-26T02:41:14Z</dcterms:modified>
</cp:coreProperties>
</file>